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0"/>
  </p:notesMasterIdLst>
  <p:sldIdLst>
    <p:sldId id="256" r:id="rId3"/>
    <p:sldId id="257" r:id="rId4"/>
    <p:sldId id="258" r:id="rId5"/>
    <p:sldId id="267" r:id="rId6"/>
    <p:sldId id="259" r:id="rId7"/>
    <p:sldId id="268" r:id="rId8"/>
    <p:sldId id="269" r:id="rId9"/>
    <p:sldId id="270" r:id="rId10"/>
    <p:sldId id="271" r:id="rId11"/>
    <p:sldId id="260" r:id="rId12"/>
    <p:sldId id="261" r:id="rId13"/>
    <p:sldId id="262" r:id="rId14"/>
    <p:sldId id="263" r:id="rId15"/>
    <p:sldId id="264" r:id="rId16"/>
    <p:sldId id="265" r:id="rId17"/>
    <p:sldId id="266" r:id="rId18"/>
    <p:sldId id="272" r:id="rId19"/>
  </p:sldIdLst>
  <p:sldSz cx="16256000" cy="9144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245" y="53"/>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15.09.2026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‹nº›</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2290763" y="512763"/>
            <a:ext cx="4562475" cy="2566987"/>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1048686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DAC0E-5D09-D7DD-549F-C2FCCB804079}"/>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B3A8E32-0D85-5F7A-BD4E-F3537040A1C9}"/>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58453DD3-156D-20FA-5078-2C00A6BF9B09}"/>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734291C7-D428-191F-D190-6DA7416B0DC4}"/>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F912BF3-6D15-D6A6-70DA-BBD9C108CCD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a:extLst>
              <a:ext uri="{FF2B5EF4-FFF2-40B4-BE49-F238E27FC236}">
                <a16:creationId xmlns:a16="http://schemas.microsoft.com/office/drawing/2014/main" id="{F68C7445-A85A-DB60-0D9F-1EA14169FD16}"/>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4B0EC80D-0A81-2CF2-8EBD-F11434B44BE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002856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58D86-7806-AAE5-EB84-000CB539C420}"/>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F22FE059-D475-7C41-6F4D-350B347E316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B0745318-FC61-D693-826F-C3E269849AF7}"/>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F80431A0-674A-DE79-4E60-B3FC33E7CD8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723B4B6-C9A0-A5C2-CD35-609628666F38}"/>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a:extLst>
              <a:ext uri="{FF2B5EF4-FFF2-40B4-BE49-F238E27FC236}">
                <a16:creationId xmlns:a16="http://schemas.microsoft.com/office/drawing/2014/main" id="{DE69A52B-F20A-CDA3-511A-5BAF76988AEF}"/>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B84E78F-9D31-20D4-7E1A-D2EAF67934B9}"/>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2724515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algn="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Shape 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Shape 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Shape 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5" name="Shape 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Shape 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Shape 4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Shape 5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Shape 5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2" name="Shape 5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Shape 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4"/>
        <p:cNvGrpSpPr/>
        <p:nvPr/>
      </p:nvGrpSpPr>
      <p:grpSpPr>
        <a:xfrm>
          <a:off x="0" y="0"/>
          <a:ext cx="0" cy="0"/>
          <a:chOff x="0" y="0"/>
          <a:chExt cx="0" cy="0"/>
        </a:xfrm>
      </p:grpSpPr>
      <p:sp>
        <p:nvSpPr>
          <p:cNvPr id="75" name="Shape 1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Shape 16"/>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Shape 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8" name="Shape 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Shape 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Shape 5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Shape 5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Shape 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1" name="Shape 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Shape 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Shape 5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 name="Shape 6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6" name="Shape 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7" name="Shape 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8" name="Shape 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Shape 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Shape 1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Shape 1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Shape 1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4" name="Shape 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 name="Shape 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Shape 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Shape 3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Shape 37"/>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Shape 3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 name="Shape 3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Shape 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3" name="Shape 4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4" name="Shape 4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Shape 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 name="Shape 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8" name="Shape 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Shape 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Shape 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2" name="Shape 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Shape 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Shape 4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Shape 4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Shape 4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Shape 4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9" name="Shape 4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Shape 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Shape 2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Shape 25"/>
          <p:cNvSpPr>
            <a:spLocks noGrp="1"/>
          </p:cNvSpPr>
          <p:nvPr>
            <p:ph type="pic" idx="2"/>
          </p:nvPr>
        </p:nvSpPr>
        <p:spPr>
          <a:xfrm>
            <a:off x="3887391" y="740569"/>
            <a:ext cx="4629150" cy="3655219"/>
          </a:xfrm>
          <a:prstGeom prst="rect">
            <a:avLst/>
          </a:prstGeom>
          <a:noFill/>
          <a:ln>
            <a:noFill/>
          </a:ln>
        </p:spPr>
      </p:sp>
      <p:sp>
        <p:nvSpPr>
          <p:cNvPr id="64" name="Shape 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Shape 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6" name="Shape 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Shape 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t-BR" altLang="zh-CN"/>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a:buNone/>
              <a:defRPr sz="3300" b="0" i="0" u="none" strike="noStrike" cap="none">
                <a:solidFill>
                  <a:schemeClr val="dk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Shape 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8" name="Shape 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9" name="Shape 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a:ea typeface="Arial"/>
                <a:cs typeface="Arial"/>
                <a:sym typeface="Arial"/>
              </a:defRPr>
            </a:lvl1pPr>
            <a:lvl2pPr marR="0" lvl="1" algn="l" rtl="0">
              <a:spcBef>
                <a:spcPts val="0"/>
              </a:spcBef>
              <a:spcAft>
                <a:spcPts val="0"/>
              </a:spcAft>
              <a:buSzPts val="1100"/>
              <a:buNone/>
              <a:defRPr sz="1400" b="0" i="0" u="none" strike="noStrike" cap="none">
                <a:solidFill>
                  <a:schemeClr val="dk1"/>
                </a:solidFill>
                <a:latin typeface="Arial"/>
                <a:ea typeface="Arial"/>
                <a:cs typeface="Arial"/>
                <a:sym typeface="Arial"/>
              </a:defRPr>
            </a:lvl2pPr>
            <a:lvl3pPr marR="0" lvl="2" algn="l" rtl="0">
              <a:spcBef>
                <a:spcPts val="0"/>
              </a:spcBef>
              <a:spcAft>
                <a:spcPts val="0"/>
              </a:spcAft>
              <a:buSzPts val="1100"/>
              <a:buNone/>
              <a:defRPr sz="1400" b="0" i="0" u="none" strike="noStrike" cap="none">
                <a:solidFill>
                  <a:schemeClr val="dk1"/>
                </a:solidFill>
                <a:latin typeface="Arial"/>
                <a:ea typeface="Arial"/>
                <a:cs typeface="Arial"/>
                <a:sym typeface="Arial"/>
              </a:defRPr>
            </a:lvl3pPr>
            <a:lvl4pPr marR="0" lvl="3" algn="l" rtl="0">
              <a:spcBef>
                <a:spcPts val="0"/>
              </a:spcBef>
              <a:spcAft>
                <a:spcPts val="0"/>
              </a:spcAft>
              <a:buSzPts val="1100"/>
              <a:buNone/>
              <a:defRPr sz="1400" b="0" i="0" u="none" strike="noStrike" cap="none">
                <a:solidFill>
                  <a:schemeClr val="dk1"/>
                </a:solidFill>
                <a:latin typeface="Arial"/>
                <a:ea typeface="Arial"/>
                <a:cs typeface="Arial"/>
                <a:sym typeface="Arial"/>
              </a:defRPr>
            </a:lvl4pPr>
            <a:lvl5pPr marR="0" lvl="4" algn="l" rtl="0">
              <a:spcBef>
                <a:spcPts val="0"/>
              </a:spcBef>
              <a:spcAft>
                <a:spcPts val="0"/>
              </a:spcAft>
              <a:buSzPts val="1100"/>
              <a:buNone/>
              <a:defRPr sz="1400" b="0" i="0" u="none" strike="noStrike" cap="none">
                <a:solidFill>
                  <a:schemeClr val="dk1"/>
                </a:solidFill>
                <a:latin typeface="Arial"/>
                <a:ea typeface="Arial"/>
                <a:cs typeface="Arial"/>
                <a:sym typeface="Arial"/>
              </a:defRPr>
            </a:lvl5pPr>
            <a:lvl6pPr marR="0" lvl="5" algn="l" rtl="0">
              <a:spcBef>
                <a:spcPts val="0"/>
              </a:spcBef>
              <a:spcAft>
                <a:spcPts val="0"/>
              </a:spcAft>
              <a:buSzPts val="1100"/>
              <a:buNone/>
              <a:defRPr sz="1400" b="0" i="0" u="none" strike="noStrike" cap="none">
                <a:solidFill>
                  <a:schemeClr val="dk1"/>
                </a:solidFill>
                <a:latin typeface="Arial"/>
                <a:ea typeface="Arial"/>
                <a:cs typeface="Arial"/>
                <a:sym typeface="Arial"/>
              </a:defRPr>
            </a:lvl6pPr>
            <a:lvl7pPr marR="0" lvl="6" algn="l" rtl="0">
              <a:spcBef>
                <a:spcPts val="0"/>
              </a:spcBef>
              <a:spcAft>
                <a:spcPts val="0"/>
              </a:spcAft>
              <a:buSzPts val="1100"/>
              <a:buNone/>
              <a:defRPr sz="1400" b="0" i="0" u="none" strike="noStrike" cap="none">
                <a:solidFill>
                  <a:schemeClr val="dk1"/>
                </a:solidFill>
                <a:latin typeface="Arial"/>
                <a:ea typeface="Arial"/>
                <a:cs typeface="Arial"/>
                <a:sym typeface="Arial"/>
              </a:defRPr>
            </a:lvl7pPr>
            <a:lvl8pPr marR="0" lvl="7" algn="l" rtl="0">
              <a:spcBef>
                <a:spcPts val="0"/>
              </a:spcBef>
              <a:spcAft>
                <a:spcPts val="0"/>
              </a:spcAft>
              <a:buSzPts val="1100"/>
              <a:buNone/>
              <a:defRPr sz="1400" b="0" i="0" u="none" strike="noStrike" cap="none">
                <a:solidFill>
                  <a:schemeClr val="dk1"/>
                </a:solidFill>
                <a:latin typeface="Arial"/>
                <a:ea typeface="Arial"/>
                <a:cs typeface="Arial"/>
                <a:sym typeface="Arial"/>
              </a:defRPr>
            </a:lvl8pPr>
            <a:lvl9pPr marR="0" lvl="8" algn="l" rtl="0">
              <a:spcBef>
                <a:spcPts val="0"/>
              </a:spcBef>
              <a:spcAft>
                <a:spcPts val="0"/>
              </a:spcAft>
              <a:buSzPts val="1100"/>
              <a:buNone/>
              <a:defRPr sz="1400" b="0" i="0" u="none" strike="noStrike" cap="none">
                <a:solidFill>
                  <a:schemeClr val="dk1"/>
                </a:solidFill>
                <a:latin typeface="Arial"/>
                <a:ea typeface="Arial"/>
                <a:cs typeface="Arial"/>
                <a:sym typeface="Arial"/>
              </a:defRPr>
            </a:lvl9pPr>
          </a:lstStyle>
          <a:p>
            <a:endParaRPr/>
          </a:p>
        </p:txBody>
      </p:sp>
      <p:sp>
        <p:nvSpPr>
          <p:cNvPr id="10" name="Shape 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a:ea typeface="Arial"/>
                <a:cs typeface="Arial"/>
                <a:sym typeface="Arial"/>
              </a:defRPr>
            </a:lvl1pPr>
            <a:lvl2pPr marL="0" marR="0" lvl="1" indent="0" algn="r" rtl="0">
              <a:spcBef>
                <a:spcPts val="0"/>
              </a:spcBef>
              <a:buNone/>
              <a:defRPr sz="900" b="0" i="0" u="none" strike="noStrike" cap="none">
                <a:solidFill>
                  <a:srgbClr val="888888"/>
                </a:solidFill>
                <a:latin typeface="Arial"/>
                <a:ea typeface="Arial"/>
                <a:cs typeface="Arial"/>
                <a:sym typeface="Arial"/>
              </a:defRPr>
            </a:lvl2pPr>
            <a:lvl3pPr marL="0" marR="0" lvl="2" indent="0" algn="r" rtl="0">
              <a:spcBef>
                <a:spcPts val="0"/>
              </a:spcBef>
              <a:buNone/>
              <a:defRPr sz="900" b="0" i="0" u="none" strike="noStrike" cap="none">
                <a:solidFill>
                  <a:srgbClr val="888888"/>
                </a:solidFill>
                <a:latin typeface="Arial"/>
                <a:ea typeface="Arial"/>
                <a:cs typeface="Arial"/>
                <a:sym typeface="Arial"/>
              </a:defRPr>
            </a:lvl3pPr>
            <a:lvl4pPr marL="0" marR="0" lvl="3" indent="0" algn="r" rtl="0">
              <a:spcBef>
                <a:spcPts val="0"/>
              </a:spcBef>
              <a:buNone/>
              <a:defRPr sz="900" b="0" i="0" u="none" strike="noStrike" cap="none">
                <a:solidFill>
                  <a:srgbClr val="888888"/>
                </a:solidFill>
                <a:latin typeface="Arial"/>
                <a:ea typeface="Arial"/>
                <a:cs typeface="Arial"/>
                <a:sym typeface="Arial"/>
              </a:defRPr>
            </a:lvl4pPr>
            <a:lvl5pPr marL="0" marR="0" lvl="4" indent="0" algn="r" rtl="0">
              <a:spcBef>
                <a:spcPts val="0"/>
              </a:spcBef>
              <a:buNone/>
              <a:defRPr sz="900" b="0" i="0" u="none" strike="noStrike" cap="none">
                <a:solidFill>
                  <a:srgbClr val="888888"/>
                </a:solidFill>
                <a:latin typeface="Arial"/>
                <a:ea typeface="Arial"/>
                <a:cs typeface="Arial"/>
                <a:sym typeface="Arial"/>
              </a:defRPr>
            </a:lvl5pPr>
            <a:lvl6pPr marL="0" marR="0" lvl="5" indent="0" algn="r" rtl="0">
              <a:spcBef>
                <a:spcPts val="0"/>
              </a:spcBef>
              <a:buNone/>
              <a:defRPr sz="900" b="0" i="0" u="none" strike="noStrike" cap="none">
                <a:solidFill>
                  <a:srgbClr val="888888"/>
                </a:solidFill>
                <a:latin typeface="Arial"/>
                <a:ea typeface="Arial"/>
                <a:cs typeface="Arial"/>
                <a:sym typeface="Arial"/>
              </a:defRPr>
            </a:lvl6pPr>
            <a:lvl7pPr marL="0" marR="0" lvl="6" indent="0" algn="r" rtl="0">
              <a:spcBef>
                <a:spcPts val="0"/>
              </a:spcBef>
              <a:buNone/>
              <a:defRPr sz="900" b="0" i="0" u="none" strike="noStrike" cap="none">
                <a:solidFill>
                  <a:srgbClr val="888888"/>
                </a:solidFill>
                <a:latin typeface="Arial"/>
                <a:ea typeface="Arial"/>
                <a:cs typeface="Arial"/>
                <a:sym typeface="Arial"/>
              </a:defRPr>
            </a:lvl7pPr>
            <a:lvl8pPr marL="0" marR="0" lvl="7" indent="0" algn="r" rtl="0">
              <a:spcBef>
                <a:spcPts val="0"/>
              </a:spcBef>
              <a:buNone/>
              <a:defRPr sz="900" b="0" i="0" u="none" strike="noStrike" cap="none">
                <a:solidFill>
                  <a:srgbClr val="888888"/>
                </a:solidFill>
                <a:latin typeface="Arial"/>
                <a:ea typeface="Arial"/>
                <a:cs typeface="Arial"/>
                <a:sym typeface="Arial"/>
              </a:defRPr>
            </a:lvl8pPr>
            <a:lvl9pPr marL="0" marR="0" lvl="8" indent="0" algn="r" rtl="0">
              <a:spcBef>
                <a:spcPts val="0"/>
              </a:spcBef>
              <a:buNone/>
              <a:defRPr sz="9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ltLang="zh-C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默认主题">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5748369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7"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6666" b="-16666"/>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6256000" cy="9144000"/>
          </a:xfrm>
          <a:prstGeom prst="roundRect">
            <a:avLst>
              <a:gd name="adj" fmla="val 0"/>
            </a:avLst>
          </a:prstGeom>
          <a:gradFill rotWithShape="1">
            <a:gsLst>
              <a:gs pos="0">
                <a:srgbClr val="0A1526">
                  <a:alpha val="10000"/>
                </a:srgbClr>
              </a:gs>
              <a:gs pos="50000">
                <a:srgbClr val="0A1526">
                  <a:alpha val="70000"/>
                </a:srgbClr>
              </a:gs>
              <a:gs pos="100000">
                <a:srgbClr val="0A1526">
                  <a:alpha val="100000"/>
                </a:srgbClr>
              </a:gs>
            </a:gsLst>
            <a:lin ang="5400000"/>
          </a:gradFill>
          <a:ln w="25400" cap="flat" cmpd="sng">
            <a:noFill/>
            <a:prstDash val="solid"/>
            <a:round/>
          </a:ln>
        </p:spPr>
        <p:txBody>
          <a:bodyPr wrap="square" lIns="63500" tIns="63500" rIns="63500" bIns="63500" rtlCol="0" anchor="ctr"/>
          <a:lstStyle/>
          <a:p>
            <a:pPr algn="ctr">
              <a:defRPr/>
            </a:pPr>
            <a:endParaRPr/>
          </a:p>
        </p:txBody>
      </p:sp>
      <p:sp>
        <p:nvSpPr>
          <p:cNvPr id="3" name="AutoShape 3"/>
          <p:cNvSpPr/>
          <p:nvPr/>
        </p:nvSpPr>
        <p:spPr>
          <a:xfrm>
            <a:off x="1016000" y="5588000"/>
            <a:ext cx="14224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91666"/>
              </a:lnSpc>
              <a:defRPr/>
            </a:pPr>
            <a:r>
              <a:rPr lang="en-US" sz="7200" b="1" i="0" u="none" strike="noStrike">
                <a:solidFill>
                  <a:srgbClr val="FFFFFF"/>
                </a:solidFill>
                <a:latin typeface="Montserrat"/>
                <a:ea typeface="Montserrat"/>
                <a:cs typeface="Montserrat"/>
                <a:sym typeface="Montserrat"/>
              </a:rPr>
              <a:t>A CLASSE DOS PEIXES</a:t>
            </a:r>
            <a:endParaRPr lang="en-US" sz="1100"/>
          </a:p>
        </p:txBody>
      </p:sp>
      <p:cxnSp>
        <p:nvCxnSpPr>
          <p:cNvPr id="4" name="Connector 4"/>
          <p:cNvCxnSpPr/>
          <p:nvPr/>
        </p:nvCxnSpPr>
        <p:spPr>
          <a:xfrm rot="-42969">
            <a:off x="1015365" y="7353300"/>
            <a:ext cx="1016000" cy="12700"/>
          </a:xfrm>
          <a:prstGeom prst="straightConnector1">
            <a:avLst/>
          </a:prstGeom>
          <a:solidFill>
            <a:srgbClr val="DEE0E3">
              <a:alpha val="100000"/>
            </a:srgbClr>
          </a:solidFill>
          <a:ln w="50800" cap="flat" cmpd="sng">
            <a:solidFill>
              <a:srgbClr val="00B4D8">
                <a:alpha val="100000"/>
              </a:srgbClr>
            </a:solidFill>
            <a:prstDash val="solid"/>
            <a:round/>
            <a:headEnd type="none" w="lg" len="lg"/>
            <a:tailEnd type="none" w="lg" len="lg"/>
          </a:ln>
        </p:spPr>
      </p:cxnSp>
      <p:sp>
        <p:nvSpPr>
          <p:cNvPr id="5" name="AutoShape 5"/>
          <p:cNvSpPr/>
          <p:nvPr/>
        </p:nvSpPr>
        <p:spPr>
          <a:xfrm>
            <a:off x="1016000" y="7747000"/>
            <a:ext cx="14224000" cy="508000"/>
          </a:xfrm>
          <a:prstGeom prst="rect">
            <a:avLst/>
          </a:prstGeom>
          <a:noFill/>
          <a:ln w="16933" cap="flat" cmpd="sng">
            <a:noFill/>
            <a:prstDash val="solid"/>
            <a:round/>
          </a:ln>
        </p:spPr>
        <p:txBody>
          <a:bodyPr wrap="square" lIns="0" tIns="0" rIns="0" bIns="0" rtlCol="0" anchor="ctr" anchorCtr="0">
            <a:normAutofit/>
          </a:bodyPr>
          <a:lstStyle/>
          <a:p>
            <a:pPr indent="0" algn="l">
              <a:lnSpc>
                <a:spcPct val="125000"/>
              </a:lnSpc>
              <a:defRPr/>
            </a:pPr>
            <a:r>
              <a:rPr lang="en-US" sz="2400" b="0" i="0" u="none" strike="noStrike" dirty="0">
                <a:solidFill>
                  <a:srgbClr val="00B4D8"/>
                </a:solidFill>
                <a:latin typeface="Montserrat"/>
                <a:ea typeface="Montserrat"/>
                <a:cs typeface="Montserrat"/>
                <a:sym typeface="Montserrat"/>
              </a:rPr>
              <a:t>DIVERSIDADE E ADAPTAÇÃO AQUÁTICA</a:t>
            </a:r>
            <a:endParaRPr lang="en-US" sz="1100" dirty="0"/>
          </a:p>
        </p:txBody>
      </p:sp>
      <p:sp>
        <p:nvSpPr>
          <p:cNvPr id="6" name="AutoShape 5">
            <a:extLst>
              <a:ext uri="{FF2B5EF4-FFF2-40B4-BE49-F238E27FC236}">
                <a16:creationId xmlns:a16="http://schemas.microsoft.com/office/drawing/2014/main" id="{C40BE7EB-0906-B369-F128-83612C185AC7}"/>
              </a:ext>
            </a:extLst>
          </p:cNvPr>
          <p:cNvSpPr/>
          <p:nvPr/>
        </p:nvSpPr>
        <p:spPr>
          <a:xfrm>
            <a:off x="1016000" y="8255000"/>
            <a:ext cx="14224000" cy="508000"/>
          </a:xfrm>
          <a:prstGeom prst="rect">
            <a:avLst/>
          </a:prstGeom>
          <a:noFill/>
          <a:ln w="16933" cap="flat" cmpd="sng">
            <a:noFill/>
            <a:prstDash val="solid"/>
            <a:round/>
          </a:ln>
        </p:spPr>
        <p:txBody>
          <a:bodyPr wrap="square" lIns="0" tIns="0" rIns="0" bIns="0" rtlCol="0" anchor="ctr" anchorCtr="0">
            <a:normAutofit/>
          </a:bodyPr>
          <a:lstStyle/>
          <a:p>
            <a:pPr indent="0" algn="l">
              <a:lnSpc>
                <a:spcPct val="125000"/>
              </a:lnSpc>
              <a:defRPr/>
            </a:pPr>
            <a:r>
              <a:rPr lang="en-US" sz="1600" b="1" dirty="0">
                <a:solidFill>
                  <a:srgbClr val="00B4D8"/>
                </a:solidFill>
                <a:latin typeface="Montserrat"/>
                <a:sym typeface="Montserrat"/>
              </a:rPr>
              <a:t>Prof. Gabriel</a:t>
            </a:r>
            <a:endParaRPr lang="en-US" sz="2000" b="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childTnLst>
                              <p:par>
                                <p:cTn id="9" presetID="10" presetClass="entr" presetSubtype="0" repeatCount="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500"/>
                            </p:stCondLst>
                            <p:childTnLst>
                              <p:par>
                                <p:cTn id="13" presetID="10" presetClass="entr" presetSubtype="0" repeatCount="0"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5434" r="15434"/>
          <a:stretch>
            <a:fillRect/>
          </a:stretch>
        </p:blipFill>
        <p:spPr>
          <a:xfrm>
            <a:off x="1016000" y="2032000"/>
            <a:ext cx="6350000" cy="6096000"/>
          </a:xfrm>
          <a:prstGeom prst="rect">
            <a:avLst/>
          </a:prstGeom>
          <a:noFill/>
          <a:ln w="25400">
            <a:noFill/>
            <a:prstDash val="solid"/>
          </a:ln>
        </p:spPr>
      </p:pic>
      <p:sp>
        <p:nvSpPr>
          <p:cNvPr id="3" name="AutoShape 3"/>
          <p:cNvSpPr/>
          <p:nvPr/>
        </p:nvSpPr>
        <p:spPr>
          <a:xfrm>
            <a:off x="1016000" y="762000"/>
            <a:ext cx="14224000" cy="635000"/>
          </a:xfrm>
          <a:prstGeom prst="rect">
            <a:avLst/>
          </a:prstGeom>
          <a:noFill/>
          <a:ln w="16933" cap="flat" cmpd="sng">
            <a:noFill/>
            <a:prstDash val="solid"/>
            <a:round/>
          </a:ln>
        </p:spPr>
        <p:txBody>
          <a:bodyPr wrap="square" lIns="0" tIns="0" rIns="0" bIns="0" rtlCol="0" anchor="ctr" anchorCtr="0">
            <a:normAutofit fontScale="92500"/>
          </a:bodyPr>
          <a:lstStyle/>
          <a:p>
            <a:pPr indent="0" algn="ctr">
              <a:lnSpc>
                <a:spcPct val="100000"/>
              </a:lnSpc>
              <a:defRPr/>
            </a:pPr>
            <a:r>
              <a:rPr lang="en-US" sz="3200" b="1" i="0" u="none" strike="noStrike">
                <a:solidFill>
                  <a:srgbClr val="00B4D8"/>
                </a:solidFill>
                <a:latin typeface="Montserrat"/>
                <a:ea typeface="Montserrat"/>
                <a:cs typeface="Montserrat"/>
                <a:sym typeface="Montserrat"/>
              </a:rPr>
              <a:t>O OPÉRCULO E A BEXIGA NATATÓRIA DITAM O SUCESSO DOS ÓSSEOS</a:t>
            </a:r>
            <a:endParaRPr lang="en-US" sz="1100"/>
          </a:p>
        </p:txBody>
      </p:sp>
      <p:sp>
        <p:nvSpPr>
          <p:cNvPr id="4" name="AutoShape 4"/>
          <p:cNvSpPr/>
          <p:nvPr/>
        </p:nvSpPr>
        <p:spPr>
          <a:xfrm>
            <a:off x="1016000" y="1397000"/>
            <a:ext cx="14224000" cy="508000"/>
          </a:xfrm>
          <a:prstGeom prst="rect">
            <a:avLst/>
          </a:prstGeom>
          <a:noFill/>
          <a:ln w="16933" cap="flat" cmpd="sng">
            <a:noFill/>
            <a:prstDash val="solid"/>
            <a:round/>
          </a:ln>
        </p:spPr>
        <p:txBody>
          <a:bodyPr wrap="square" lIns="0" tIns="0" rIns="0" bIns="0" rtlCol="0" anchor="ctr" anchorCtr="0">
            <a:normAutofit/>
          </a:bodyPr>
          <a:lstStyle/>
          <a:p>
            <a:pPr indent="0" algn="ctr">
              <a:lnSpc>
                <a:spcPct val="125000"/>
              </a:lnSpc>
              <a:defRPr/>
            </a:pPr>
            <a:r>
              <a:rPr lang="en-US" sz="2000" b="1" i="0" u="none" strike="noStrike">
                <a:solidFill>
                  <a:srgbClr val="FFFFFF"/>
                </a:solidFill>
                <a:latin typeface="Open Sans"/>
                <a:ea typeface="Open Sans"/>
                <a:cs typeface="Open Sans"/>
                <a:sym typeface="Open Sans"/>
              </a:rPr>
              <a:t>A capacidade de controle autônomo tornou os Osteichthyes o grupo mais abundante e diversificado.</a:t>
            </a:r>
            <a:endParaRPr lang="en-US" sz="1100"/>
          </a:p>
        </p:txBody>
      </p:sp>
      <p:grpSp>
        <p:nvGrpSpPr>
          <p:cNvPr id="5" name="Group 5"/>
          <p:cNvGrpSpPr/>
          <p:nvPr/>
        </p:nvGrpSpPr>
        <p:grpSpPr>
          <a:xfrm>
            <a:off x="7874000" y="2032000"/>
            <a:ext cx="7366000" cy="6096000"/>
            <a:chOff x="7874000" y="2032000"/>
            <a:chExt cx="7366000" cy="6096000"/>
          </a:xfrm>
        </p:grpSpPr>
        <p:sp>
          <p:nvSpPr>
            <p:cNvPr id="6" name="AutoShape 6"/>
            <p:cNvSpPr/>
            <p:nvPr/>
          </p:nvSpPr>
          <p:spPr>
            <a:xfrm>
              <a:off x="7874000" y="2032000"/>
              <a:ext cx="7366000" cy="2794000"/>
            </a:xfrm>
            <a:prstGeom prst="roundRect">
              <a:avLst>
                <a:gd name="adj" fmla="val 7272"/>
              </a:avLst>
            </a:prstGeom>
            <a:solidFill>
              <a:srgbClr val="142337">
                <a:alpha val="100000"/>
              </a:srgbClr>
            </a:solidFill>
            <a:ln w="25400" cap="flat" cmpd="sng">
              <a:solidFill>
                <a:srgbClr val="00B4D8">
                  <a:alpha val="30000"/>
                </a:srgbClr>
              </a:solidFill>
              <a:prstDash val="solid"/>
              <a:round/>
            </a:ln>
          </p:spPr>
          <p:txBody>
            <a:bodyPr wrap="square" lIns="63500" tIns="63500" rIns="63500" bIns="63500" rtlCol="0" anchor="ctr"/>
            <a:lstStyle/>
            <a:p>
              <a:pPr algn="ctr">
                <a:defRPr/>
              </a:pPr>
              <a:endParaRPr/>
            </a:p>
          </p:txBody>
        </p:sp>
        <p:sp>
          <p:nvSpPr>
            <p:cNvPr id="7" name="AutoShape 7"/>
            <p:cNvSpPr/>
            <p:nvPr/>
          </p:nvSpPr>
          <p:spPr>
            <a:xfrm>
              <a:off x="8255000" y="2413000"/>
              <a:ext cx="6604000" cy="2032000"/>
            </a:xfrm>
            <a:prstGeom prst="rect">
              <a:avLst/>
            </a:prstGeom>
            <a:noFill/>
            <a:ln w="16933" cap="flat" cmpd="sng">
              <a:noFill/>
              <a:prstDash val="solid"/>
              <a:round/>
            </a:ln>
          </p:spPr>
          <p:txBody>
            <a:bodyPr wrap="square" lIns="0" tIns="0" rIns="0" bIns="0" rtlCol="0" anchor="t" anchorCtr="0">
              <a:normAutofit/>
            </a:bodyPr>
            <a:lstStyle/>
            <a:p>
              <a:pPr indent="0" algn="l">
                <a:lnSpc>
                  <a:spcPct val="133333"/>
                </a:lnSpc>
                <a:defRPr/>
              </a:pPr>
              <a:r>
                <a:rPr lang="en-US" sz="2200" b="1" i="0" u="none" strike="noStrike">
                  <a:solidFill>
                    <a:srgbClr val="FFFFFF"/>
                  </a:solidFill>
                  <a:latin typeface="Montserrat"/>
                  <a:ea typeface="Montserrat"/>
                  <a:cs typeface="Montserrat"/>
                  <a:sym typeface="Montserrat"/>
                </a:rPr>
                <a:t>Anatomia Geral</a:t>
              </a:r>
              <a:br>
                <a:rPr lang="en-US" sz="1800" b="0" i="0" u="none" strike="noStrike">
                  <a:solidFill>
                    <a:srgbClr val="8892B0"/>
                  </a:solidFill>
                  <a:latin typeface="Open Sans"/>
                  <a:ea typeface="Open Sans"/>
                  <a:cs typeface="Open Sans"/>
                  <a:sym typeface="Open Sans"/>
                </a:rPr>
              </a:br>
              <a:br>
                <a:rPr lang="en-US" sz="1800" b="0" i="0" u="none" strike="noStrike">
                  <a:solidFill>
                    <a:srgbClr val="8892B0"/>
                  </a:solidFill>
                  <a:latin typeface="Open Sans"/>
                  <a:ea typeface="Open Sans"/>
                  <a:cs typeface="Open Sans"/>
                  <a:sym typeface="Open Sans"/>
                </a:rPr>
              </a:br>
              <a:r>
                <a:rPr lang="en-US" sz="1800" b="0" i="0" u="none" strike="noStrike">
                  <a:solidFill>
                    <a:srgbClr val="8892B0"/>
                  </a:solidFill>
                  <a:latin typeface="Open Sans"/>
                  <a:ea typeface="Open Sans"/>
                  <a:cs typeface="Open Sans"/>
                  <a:sym typeface="Open Sans"/>
                </a:rPr>
                <a:t>Possuem esqueleto calcificado, escamas dérmicas flexíveis e proteção branquial.</a:t>
              </a:r>
              <a:endParaRPr lang="en-US" sz="1100"/>
            </a:p>
          </p:txBody>
        </p:sp>
        <p:sp>
          <p:nvSpPr>
            <p:cNvPr id="8" name="AutoShape 8"/>
            <p:cNvSpPr/>
            <p:nvPr/>
          </p:nvSpPr>
          <p:spPr>
            <a:xfrm>
              <a:off x="7874000" y="5334000"/>
              <a:ext cx="3556000" cy="2794000"/>
            </a:xfrm>
            <a:prstGeom prst="roundRect">
              <a:avLst>
                <a:gd name="adj" fmla="val 7272"/>
              </a:avLst>
            </a:prstGeom>
            <a:solidFill>
              <a:srgbClr val="142337">
                <a:alpha val="100000"/>
              </a:srgbClr>
            </a:solidFill>
            <a:ln w="25400" cap="flat" cmpd="sng">
              <a:solidFill>
                <a:srgbClr val="00B4D8">
                  <a:alpha val="30000"/>
                </a:srgbClr>
              </a:solidFill>
              <a:prstDash val="solid"/>
              <a:round/>
            </a:ln>
          </p:spPr>
          <p:txBody>
            <a:bodyPr wrap="square" lIns="63500" tIns="63500" rIns="63500" bIns="63500" rtlCol="0" anchor="ctr"/>
            <a:lstStyle/>
            <a:p>
              <a:pPr algn="ctr">
                <a:defRPr/>
              </a:pPr>
              <a:endParaRPr/>
            </a:p>
          </p:txBody>
        </p:sp>
        <p:sp>
          <p:nvSpPr>
            <p:cNvPr id="9" name="AutoShape 9"/>
            <p:cNvSpPr/>
            <p:nvPr/>
          </p:nvSpPr>
          <p:spPr>
            <a:xfrm>
              <a:off x="8128000" y="5588000"/>
              <a:ext cx="3048000" cy="2032000"/>
            </a:xfrm>
            <a:prstGeom prst="rect">
              <a:avLst/>
            </a:prstGeom>
            <a:noFill/>
            <a:ln w="16933" cap="flat" cmpd="sng">
              <a:noFill/>
              <a:prstDash val="solid"/>
              <a:round/>
            </a:ln>
          </p:spPr>
          <p:txBody>
            <a:bodyPr wrap="square" lIns="0" tIns="0" rIns="0" bIns="0" rtlCol="0" anchor="t" anchorCtr="0">
              <a:normAutofit/>
            </a:bodyPr>
            <a:lstStyle/>
            <a:p>
              <a:pPr indent="0" algn="l">
                <a:lnSpc>
                  <a:spcPct val="133333"/>
                </a:lnSpc>
                <a:defRPr/>
              </a:pPr>
              <a:r>
                <a:rPr lang="en-US" sz="2000" b="1" i="0" u="none" strike="noStrike">
                  <a:solidFill>
                    <a:srgbClr val="FFFFFF"/>
                  </a:solidFill>
                  <a:latin typeface="Montserrat"/>
                  <a:ea typeface="Montserrat"/>
                  <a:cs typeface="Montserrat"/>
                  <a:sym typeface="Montserrat"/>
                </a:rPr>
                <a:t>Opérculo</a:t>
              </a:r>
              <a:br>
                <a:rPr lang="en-US" sz="1600" b="0" i="0" u="none" strike="noStrike">
                  <a:solidFill>
                    <a:srgbClr val="8892B0"/>
                  </a:solidFill>
                  <a:latin typeface="Open Sans"/>
                  <a:ea typeface="Open Sans"/>
                  <a:cs typeface="Open Sans"/>
                  <a:sym typeface="Open Sans"/>
                </a:rPr>
              </a:b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Uma placa óssea móvel que cobre as brânquias e atua como uma bomba d'água contínua.</a:t>
              </a:r>
              <a:endParaRPr lang="en-US" sz="1100"/>
            </a:p>
          </p:txBody>
        </p:sp>
        <p:sp>
          <p:nvSpPr>
            <p:cNvPr id="10" name="AutoShape 10"/>
            <p:cNvSpPr/>
            <p:nvPr/>
          </p:nvSpPr>
          <p:spPr>
            <a:xfrm>
              <a:off x="11684000" y="5334000"/>
              <a:ext cx="3556000" cy="2794000"/>
            </a:xfrm>
            <a:prstGeom prst="roundRect">
              <a:avLst>
                <a:gd name="adj" fmla="val 7272"/>
              </a:avLst>
            </a:prstGeom>
            <a:solidFill>
              <a:srgbClr val="142337">
                <a:alpha val="100000"/>
              </a:srgbClr>
            </a:solidFill>
            <a:ln w="25400" cap="flat" cmpd="sng">
              <a:solidFill>
                <a:srgbClr val="00B4D8">
                  <a:alpha val="30000"/>
                </a:srgbClr>
              </a:solidFill>
              <a:prstDash val="solid"/>
              <a:round/>
            </a:ln>
          </p:spPr>
          <p:txBody>
            <a:bodyPr wrap="square" lIns="63500" tIns="63500" rIns="63500" bIns="63500" rtlCol="0" anchor="ctr"/>
            <a:lstStyle/>
            <a:p>
              <a:pPr algn="ctr">
                <a:defRPr/>
              </a:pPr>
              <a:endParaRPr/>
            </a:p>
          </p:txBody>
        </p:sp>
        <p:sp>
          <p:nvSpPr>
            <p:cNvPr id="11" name="AutoShape 11"/>
            <p:cNvSpPr/>
            <p:nvPr/>
          </p:nvSpPr>
          <p:spPr>
            <a:xfrm>
              <a:off x="11938000" y="5588000"/>
              <a:ext cx="3048000" cy="2032000"/>
            </a:xfrm>
            <a:prstGeom prst="rect">
              <a:avLst/>
            </a:prstGeom>
            <a:noFill/>
            <a:ln w="16933" cap="flat" cmpd="sng">
              <a:noFill/>
              <a:prstDash val="solid"/>
              <a:round/>
            </a:ln>
          </p:spPr>
          <p:txBody>
            <a:bodyPr wrap="square" lIns="0" tIns="0" rIns="0" bIns="0" rtlCol="0" anchor="t" anchorCtr="0">
              <a:normAutofit/>
            </a:bodyPr>
            <a:lstStyle/>
            <a:p>
              <a:pPr indent="0" algn="l">
                <a:lnSpc>
                  <a:spcPct val="133333"/>
                </a:lnSpc>
                <a:defRPr/>
              </a:pPr>
              <a:r>
                <a:rPr lang="en-US" sz="2000" b="1" i="0" u="none" strike="noStrike">
                  <a:solidFill>
                    <a:srgbClr val="FFFFFF"/>
                  </a:solidFill>
                  <a:latin typeface="Montserrat"/>
                  <a:ea typeface="Montserrat"/>
                  <a:cs typeface="Montserrat"/>
                  <a:sym typeface="Montserrat"/>
                </a:rPr>
                <a:t>Bexiga Natatória</a:t>
              </a:r>
              <a:br>
                <a:rPr lang="en-US" sz="1600" b="0" i="0" u="none" strike="noStrike">
                  <a:solidFill>
                    <a:srgbClr val="8892B0"/>
                  </a:solidFill>
                  <a:latin typeface="Open Sans"/>
                  <a:ea typeface="Open Sans"/>
                  <a:cs typeface="Open Sans"/>
                  <a:sym typeface="Open Sans"/>
                </a:rPr>
              </a:b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Diferencial hidrostático localizado abaixo da coluna que regula o empuxo do peixe.</a:t>
              </a:r>
              <a:endParaRPr lang="en-US" sz="1100"/>
            </a:p>
          </p:txBody>
        </p:sp>
      </p:gr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childTnLst>
                        <p:par>
                          <p:cTn id="9" fill="hold">
                            <p:childTnLst>
                              <p:par>
                                <p:cTn id="10" presetID="42" presetClass="entr" presetSubtype="0" repeatCount="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16000" y="1016000"/>
            <a:ext cx="14224000" cy="635000"/>
          </a:xfrm>
          <a:prstGeom prst="rect">
            <a:avLst/>
          </a:prstGeom>
          <a:noFill/>
          <a:ln w="16933" cap="flat" cmpd="sng">
            <a:noFill/>
            <a:prstDash val="solid"/>
            <a:round/>
          </a:ln>
        </p:spPr>
        <p:txBody>
          <a:bodyPr wrap="square" lIns="0" tIns="0" rIns="0" bIns="0" rtlCol="0" anchor="ctr" anchorCtr="0">
            <a:normAutofit/>
          </a:bodyPr>
          <a:lstStyle/>
          <a:p>
            <a:pPr indent="0" algn="ctr">
              <a:lnSpc>
                <a:spcPct val="100000"/>
              </a:lnSpc>
              <a:defRPr/>
            </a:pPr>
            <a:r>
              <a:rPr lang="en-US" sz="3200" b="1" i="0" u="none" strike="noStrike">
                <a:solidFill>
                  <a:srgbClr val="00B4D8"/>
                </a:solidFill>
                <a:latin typeface="Montserrat"/>
                <a:ea typeface="Montserrat"/>
                <a:cs typeface="Montserrat"/>
                <a:sym typeface="Montserrat"/>
              </a:rPr>
              <a:t>O VOLUME GASOSO REGULA A FLUTUABILIDADE</a:t>
            </a:r>
            <a:endParaRPr lang="en-US" sz="1100"/>
          </a:p>
        </p:txBody>
      </p:sp>
      <p:sp>
        <p:nvSpPr>
          <p:cNvPr id="3" name="AutoShape 3"/>
          <p:cNvSpPr/>
          <p:nvPr/>
        </p:nvSpPr>
        <p:spPr>
          <a:xfrm>
            <a:off x="1016000" y="1778000"/>
            <a:ext cx="14224000" cy="508000"/>
          </a:xfrm>
          <a:prstGeom prst="rect">
            <a:avLst/>
          </a:prstGeom>
          <a:noFill/>
          <a:ln w="16933" cap="flat" cmpd="sng">
            <a:noFill/>
            <a:prstDash val="solid"/>
            <a:round/>
          </a:ln>
        </p:spPr>
        <p:txBody>
          <a:bodyPr wrap="square" lIns="0" tIns="0" rIns="0" bIns="0" rtlCol="0" anchor="ctr" anchorCtr="0">
            <a:normAutofit/>
          </a:bodyPr>
          <a:lstStyle/>
          <a:p>
            <a:pPr indent="0" algn="ctr">
              <a:lnSpc>
                <a:spcPct val="125000"/>
              </a:lnSpc>
              <a:defRPr/>
            </a:pPr>
            <a:r>
              <a:rPr lang="en-US" sz="2000" b="1" i="0" u="none" strike="noStrike">
                <a:solidFill>
                  <a:srgbClr val="FFFFFF"/>
                </a:solidFill>
                <a:latin typeface="Open Sans"/>
                <a:ea typeface="Open Sans"/>
                <a:cs typeface="Open Sans"/>
                <a:sym typeface="Open Sans"/>
              </a:rPr>
              <a:t>A flutuabilidade neutra é mantida modulando o volume de gás da bexiga contra a densidade da água.</a:t>
            </a:r>
            <a:endParaRPr lang="en-US" sz="1100"/>
          </a:p>
        </p:txBody>
      </p:sp>
      <p:grpSp>
        <p:nvGrpSpPr>
          <p:cNvPr id="4" name="Group 4"/>
          <p:cNvGrpSpPr/>
          <p:nvPr/>
        </p:nvGrpSpPr>
        <p:grpSpPr>
          <a:xfrm>
            <a:off x="1016000" y="2794000"/>
            <a:ext cx="14224000" cy="1778000"/>
            <a:chOff x="1016000" y="2794000"/>
            <a:chExt cx="14224000" cy="1778000"/>
          </a:xfrm>
        </p:grpSpPr>
        <p:sp>
          <p:nvSpPr>
            <p:cNvPr id="5" name="AutoShape 5"/>
            <p:cNvSpPr/>
            <p:nvPr/>
          </p:nvSpPr>
          <p:spPr>
            <a:xfrm>
              <a:off x="1016000" y="2794000"/>
              <a:ext cx="6858000" cy="1778000"/>
            </a:xfrm>
            <a:prstGeom prst="roundRect">
              <a:avLst>
                <a:gd name="adj" fmla="val 0"/>
              </a:avLst>
            </a:prstGeom>
            <a:solidFill>
              <a:srgbClr val="142337">
                <a:alpha val="100000"/>
              </a:srgbClr>
            </a:solidFill>
            <a:ln w="12700" cap="flat" cmpd="sng">
              <a:solidFill>
                <a:srgbClr val="8892B0">
                  <a:alpha val="20000"/>
                </a:srgbClr>
              </a:solidFill>
              <a:prstDash val="solid"/>
              <a:round/>
            </a:ln>
          </p:spPr>
          <p:txBody>
            <a:bodyPr wrap="square" lIns="63500" tIns="63500" rIns="63500" bIns="63500" rtlCol="0" anchor="ctr"/>
            <a:lstStyle/>
            <a:p>
              <a:pPr algn="ctr">
                <a:defRPr/>
              </a:pPr>
              <a:endParaRPr/>
            </a:p>
          </p:txBody>
        </p:sp>
        <p:sp>
          <p:nvSpPr>
            <p:cNvPr id="6" name="AutoShape 6"/>
            <p:cNvSpPr/>
            <p:nvPr/>
          </p:nvSpPr>
          <p:spPr>
            <a:xfrm>
              <a:off x="1397000" y="3175000"/>
              <a:ext cx="6096000" cy="1016000"/>
            </a:xfrm>
            <a:prstGeom prst="rect">
              <a:avLst/>
            </a:prstGeom>
            <a:noFill/>
            <a:ln w="16933" cap="flat" cmpd="sng">
              <a:noFill/>
              <a:prstDash val="solid"/>
              <a:round/>
            </a:ln>
          </p:spPr>
          <p:txBody>
            <a:bodyPr wrap="square" lIns="0" tIns="0" rIns="0" bIns="0" rtlCol="0" anchor="t" anchorCtr="0">
              <a:normAutofit/>
            </a:bodyPr>
            <a:lstStyle/>
            <a:p>
              <a:pPr indent="0" algn="l">
                <a:lnSpc>
                  <a:spcPct val="125000"/>
                </a:lnSpc>
                <a:defRPr/>
              </a:pPr>
              <a:r>
                <a:rPr lang="en-US" sz="1800" b="1" i="0" u="none" strike="noStrike">
                  <a:solidFill>
                    <a:srgbClr val="FF7F50"/>
                  </a:solidFill>
                  <a:latin typeface="Montserrat"/>
                  <a:ea typeface="Montserrat"/>
                  <a:cs typeface="Montserrat"/>
                  <a:sym typeface="Montserrat"/>
                </a:rPr>
                <a:t>Princípio de Arquimedes</a:t>
              </a: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Define a força de empuxo em fluidos. O corpo desloca uma massa de água equivalente ao seu próprio volume.</a:t>
              </a:r>
              <a:endParaRPr lang="en-US" sz="1100"/>
            </a:p>
          </p:txBody>
        </p:sp>
        <p:sp>
          <p:nvSpPr>
            <p:cNvPr id="7" name="AutoShape 7"/>
            <p:cNvSpPr/>
            <p:nvPr/>
          </p:nvSpPr>
          <p:spPr>
            <a:xfrm>
              <a:off x="8382000" y="2794000"/>
              <a:ext cx="6858000" cy="1778000"/>
            </a:xfrm>
            <a:prstGeom prst="roundRect">
              <a:avLst>
                <a:gd name="adj" fmla="val 0"/>
              </a:avLst>
            </a:prstGeom>
            <a:solidFill>
              <a:srgbClr val="142337">
                <a:alpha val="100000"/>
              </a:srgbClr>
            </a:solidFill>
            <a:ln w="12700" cap="flat" cmpd="sng">
              <a:solidFill>
                <a:srgbClr val="8892B0">
                  <a:alpha val="20000"/>
                </a:srgbClr>
              </a:solidFill>
              <a:prstDash val="solid"/>
              <a:round/>
            </a:ln>
          </p:spPr>
          <p:txBody>
            <a:bodyPr wrap="square" lIns="63500" tIns="63500" rIns="63500" bIns="63500" rtlCol="0" anchor="ctr"/>
            <a:lstStyle/>
            <a:p>
              <a:pPr algn="ctr">
                <a:defRPr/>
              </a:pPr>
              <a:endParaRPr/>
            </a:p>
          </p:txBody>
        </p:sp>
        <p:sp>
          <p:nvSpPr>
            <p:cNvPr id="8" name="AutoShape 8"/>
            <p:cNvSpPr/>
            <p:nvPr/>
          </p:nvSpPr>
          <p:spPr>
            <a:xfrm>
              <a:off x="8763000" y="3175000"/>
              <a:ext cx="6096000" cy="1016000"/>
            </a:xfrm>
            <a:prstGeom prst="rect">
              <a:avLst/>
            </a:prstGeom>
            <a:noFill/>
            <a:ln w="16933" cap="flat" cmpd="sng">
              <a:noFill/>
              <a:prstDash val="solid"/>
              <a:round/>
            </a:ln>
          </p:spPr>
          <p:txBody>
            <a:bodyPr wrap="square" lIns="0" tIns="0" rIns="0" bIns="0" rtlCol="0" anchor="t" anchorCtr="0">
              <a:normAutofit/>
            </a:bodyPr>
            <a:lstStyle/>
            <a:p>
              <a:pPr indent="0" algn="l">
                <a:lnSpc>
                  <a:spcPct val="125000"/>
                </a:lnSpc>
                <a:defRPr/>
              </a:pPr>
              <a:r>
                <a:rPr lang="en-US" sz="1800" b="1" i="0" u="none" strike="noStrike">
                  <a:solidFill>
                    <a:srgbClr val="FF7F50"/>
                  </a:solidFill>
                  <a:latin typeface="Montserrat"/>
                  <a:ea typeface="Montserrat"/>
                  <a:cs typeface="Montserrat"/>
                  <a:sym typeface="Montserrat"/>
                </a:rPr>
                <a:t>Lei de Boyle</a:t>
              </a: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Relaciona a pressão e o volume de um gás. A bexiga se expande ou comprime conforme a alteração da pressão local.</a:t>
              </a:r>
              <a:endParaRPr lang="en-US" sz="1100"/>
            </a:p>
          </p:txBody>
        </p:sp>
      </p:grpSp>
      <p:grpSp>
        <p:nvGrpSpPr>
          <p:cNvPr id="9" name="Group 9"/>
          <p:cNvGrpSpPr/>
          <p:nvPr/>
        </p:nvGrpSpPr>
        <p:grpSpPr>
          <a:xfrm>
            <a:off x="1015362" y="5060951"/>
            <a:ext cx="14224638" cy="2051049"/>
            <a:chOff x="1015362" y="5060951"/>
            <a:chExt cx="14224638" cy="2051049"/>
          </a:xfrm>
        </p:grpSpPr>
        <p:cxnSp>
          <p:nvCxnSpPr>
            <p:cNvPr id="10" name="Connector 10"/>
            <p:cNvCxnSpPr/>
            <p:nvPr/>
          </p:nvCxnSpPr>
          <p:spPr>
            <a:xfrm rot="-3069">
              <a:off x="1015365" y="5067300"/>
              <a:ext cx="14224000" cy="12700"/>
            </a:xfrm>
            <a:prstGeom prst="straightConnector1">
              <a:avLst/>
            </a:prstGeom>
            <a:solidFill>
              <a:srgbClr val="DEE0E3">
                <a:alpha val="100000"/>
              </a:srgbClr>
            </a:solidFill>
            <a:ln w="12700" cap="flat" cmpd="sng">
              <a:solidFill>
                <a:srgbClr val="8892B0">
                  <a:alpha val="30000"/>
                </a:srgbClr>
              </a:solidFill>
              <a:prstDash val="solid"/>
              <a:round/>
              <a:headEnd type="none" w="med" len="med"/>
              <a:tailEnd type="none" w="med" len="med"/>
            </a:ln>
          </p:spPr>
        </p:cxnSp>
        <p:sp>
          <p:nvSpPr>
            <p:cNvPr id="11" name="AutoShape 11"/>
            <p:cNvSpPr/>
            <p:nvPr/>
          </p:nvSpPr>
          <p:spPr>
            <a:xfrm>
              <a:off x="1016000" y="5588000"/>
              <a:ext cx="4318000" cy="1524000"/>
            </a:xfrm>
            <a:prstGeom prst="rect">
              <a:avLst/>
            </a:prstGeom>
            <a:noFill/>
            <a:ln w="16933" cap="flat" cmpd="sng">
              <a:noFill/>
              <a:prstDash val="solid"/>
              <a:round/>
            </a:ln>
          </p:spPr>
          <p:txBody>
            <a:bodyPr wrap="square" lIns="0" tIns="0" rIns="0" bIns="0" rtlCol="0" anchor="t" anchorCtr="0">
              <a:normAutofit/>
            </a:bodyPr>
            <a:lstStyle/>
            <a:p>
              <a:pPr indent="0" algn="ctr">
                <a:lnSpc>
                  <a:spcPct val="133333"/>
                </a:lnSpc>
                <a:defRPr/>
              </a:pPr>
              <a:r>
                <a:rPr lang="en-US" sz="2000" b="1" i="0" u="none" strike="noStrike">
                  <a:solidFill>
                    <a:srgbClr val="00B4D8"/>
                  </a:solidFill>
                  <a:latin typeface="Montserrat"/>
                  <a:ea typeface="Montserrat"/>
                  <a:cs typeface="Montserrat"/>
                  <a:sym typeface="Montserrat"/>
                </a:rPr>
                <a:t>SUBIR (Empuxo Positivo)</a:t>
              </a:r>
              <a:br>
                <a:rPr lang="en-US" sz="1600" b="0" i="0" u="none" strike="noStrike">
                  <a:solidFill>
                    <a:srgbClr val="FFFFFF"/>
                  </a:solidFill>
                  <a:latin typeface="Open Sans"/>
                  <a:ea typeface="Open Sans"/>
                  <a:cs typeface="Open Sans"/>
                  <a:sym typeface="Open Sans"/>
                </a:rPr>
              </a:br>
              <a:br>
                <a:rPr lang="en-US" sz="1600" b="0" i="0" u="none" strike="noStrike">
                  <a:solidFill>
                    <a:srgbClr val="FFFFFF"/>
                  </a:solidFill>
                  <a:latin typeface="Open Sans"/>
                  <a:ea typeface="Open Sans"/>
                  <a:cs typeface="Open Sans"/>
                  <a:sym typeface="Open Sans"/>
                </a:rPr>
              </a:br>
              <a:r>
                <a:rPr lang="en-US" sz="1600" b="0" i="0" u="none" strike="noStrike">
                  <a:solidFill>
                    <a:srgbClr val="FFFFFF"/>
                  </a:solidFill>
                  <a:latin typeface="Open Sans"/>
                  <a:ea typeface="Open Sans"/>
                  <a:cs typeface="Open Sans"/>
                  <a:sym typeface="Open Sans"/>
                </a:rPr>
                <a:t>O peixe aumenta o volume de gás, diminuindo a densidade corporal total.</a:t>
              </a:r>
              <a:endParaRPr lang="en-US" sz="1100"/>
            </a:p>
          </p:txBody>
        </p:sp>
        <p:sp>
          <p:nvSpPr>
            <p:cNvPr id="12" name="AutoShape 12"/>
            <p:cNvSpPr/>
            <p:nvPr/>
          </p:nvSpPr>
          <p:spPr>
            <a:xfrm>
              <a:off x="5969000" y="5588000"/>
              <a:ext cx="4318000" cy="1524000"/>
            </a:xfrm>
            <a:prstGeom prst="rect">
              <a:avLst/>
            </a:prstGeom>
            <a:noFill/>
            <a:ln w="16933" cap="flat" cmpd="sng">
              <a:noFill/>
              <a:prstDash val="solid"/>
              <a:round/>
            </a:ln>
          </p:spPr>
          <p:txBody>
            <a:bodyPr wrap="square" lIns="0" tIns="0" rIns="0" bIns="0" rtlCol="0" anchor="t" anchorCtr="0">
              <a:normAutofit/>
            </a:bodyPr>
            <a:lstStyle/>
            <a:p>
              <a:pPr indent="0" algn="ctr">
                <a:lnSpc>
                  <a:spcPct val="133333"/>
                </a:lnSpc>
                <a:defRPr/>
              </a:pPr>
              <a:r>
                <a:rPr lang="en-US" sz="2000" b="1" i="0" u="none" strike="noStrike">
                  <a:solidFill>
                    <a:srgbClr val="00B4D8"/>
                  </a:solidFill>
                  <a:latin typeface="Montserrat"/>
                  <a:ea typeface="Montserrat"/>
                  <a:cs typeface="Montserrat"/>
                  <a:sym typeface="Montserrat"/>
                </a:rPr>
                <a:t>ESTACIONAR (Neutro)</a:t>
              </a:r>
              <a:br>
                <a:rPr lang="en-US" sz="1600" b="0" i="0" u="none" strike="noStrike">
                  <a:solidFill>
                    <a:srgbClr val="FFFFFF"/>
                  </a:solidFill>
                  <a:latin typeface="Open Sans"/>
                  <a:ea typeface="Open Sans"/>
                  <a:cs typeface="Open Sans"/>
                  <a:sym typeface="Open Sans"/>
                </a:rPr>
              </a:br>
              <a:br>
                <a:rPr lang="en-US" sz="1600" b="0" i="0" u="none" strike="noStrike">
                  <a:solidFill>
                    <a:srgbClr val="FFFFFF"/>
                  </a:solidFill>
                  <a:latin typeface="Open Sans"/>
                  <a:ea typeface="Open Sans"/>
                  <a:cs typeface="Open Sans"/>
                  <a:sym typeface="Open Sans"/>
                </a:rPr>
              </a:br>
              <a:r>
                <a:rPr lang="en-US" sz="1600" b="0" i="0" u="none" strike="noStrike">
                  <a:solidFill>
                    <a:srgbClr val="FFFFFF"/>
                  </a:solidFill>
                  <a:latin typeface="Open Sans"/>
                  <a:ea typeface="Open Sans"/>
                  <a:cs typeface="Open Sans"/>
                  <a:sym typeface="Open Sans"/>
                </a:rPr>
                <a:t>A densidade do peixe se iguala à da água, permitindo ficar parado sem gastar energia.</a:t>
              </a:r>
              <a:endParaRPr lang="en-US" sz="1100"/>
            </a:p>
          </p:txBody>
        </p:sp>
        <p:sp>
          <p:nvSpPr>
            <p:cNvPr id="13" name="AutoShape 13"/>
            <p:cNvSpPr/>
            <p:nvPr/>
          </p:nvSpPr>
          <p:spPr>
            <a:xfrm>
              <a:off x="10922000" y="5588000"/>
              <a:ext cx="4318000" cy="1524000"/>
            </a:xfrm>
            <a:prstGeom prst="rect">
              <a:avLst/>
            </a:prstGeom>
            <a:noFill/>
            <a:ln w="16933" cap="flat" cmpd="sng">
              <a:noFill/>
              <a:prstDash val="solid"/>
              <a:round/>
            </a:ln>
          </p:spPr>
          <p:txBody>
            <a:bodyPr wrap="square" lIns="0" tIns="0" rIns="0" bIns="0" rtlCol="0" anchor="t" anchorCtr="0">
              <a:normAutofit/>
            </a:bodyPr>
            <a:lstStyle/>
            <a:p>
              <a:pPr indent="0" algn="ctr">
                <a:lnSpc>
                  <a:spcPct val="133333"/>
                </a:lnSpc>
                <a:defRPr/>
              </a:pPr>
              <a:r>
                <a:rPr lang="en-US" sz="2000" b="1" i="0" u="none" strike="noStrike">
                  <a:solidFill>
                    <a:srgbClr val="00B4D8"/>
                  </a:solidFill>
                  <a:latin typeface="Montserrat"/>
                  <a:ea typeface="Montserrat"/>
                  <a:cs typeface="Montserrat"/>
                  <a:sym typeface="Montserrat"/>
                </a:rPr>
                <a:t>DESCER (Empuxo Negativo)</a:t>
              </a:r>
              <a:br>
                <a:rPr lang="en-US" sz="1600" b="0" i="0" u="none" strike="noStrike">
                  <a:solidFill>
                    <a:srgbClr val="FFFFFF"/>
                  </a:solidFill>
                  <a:latin typeface="Open Sans"/>
                  <a:ea typeface="Open Sans"/>
                  <a:cs typeface="Open Sans"/>
                  <a:sym typeface="Open Sans"/>
                </a:rPr>
              </a:br>
              <a:br>
                <a:rPr lang="en-US" sz="1600" b="0" i="0" u="none" strike="noStrike">
                  <a:solidFill>
                    <a:srgbClr val="FFFFFF"/>
                  </a:solidFill>
                  <a:latin typeface="Open Sans"/>
                  <a:ea typeface="Open Sans"/>
                  <a:cs typeface="Open Sans"/>
                  <a:sym typeface="Open Sans"/>
                </a:rPr>
              </a:br>
              <a:r>
                <a:rPr lang="en-US" sz="1600" b="0" i="0" u="none" strike="noStrike">
                  <a:solidFill>
                    <a:srgbClr val="FFFFFF"/>
                  </a:solidFill>
                  <a:latin typeface="Open Sans"/>
                  <a:ea typeface="Open Sans"/>
                  <a:cs typeface="Open Sans"/>
                  <a:sym typeface="Open Sans"/>
                </a:rPr>
                <a:t>O peixe reduz o volume de gás, aumentando a sua densidade corporal.</a:t>
              </a:r>
              <a:endParaRPr lang="en-US" sz="1100"/>
            </a:p>
          </p:txBody>
        </p:sp>
      </p:gr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childTnLst>
                        <p:par>
                          <p:cTn id="9" fill="hold">
                            <p:childTnLst>
                              <p:par>
                                <p:cTn id="10" presetID="10" presetClass="entr" presetSubtype="0" repeatCount="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childTnLst>
                        <p:par>
                          <p:cTn id="14" fill="hold">
                            <p:childTnLst>
                              <p:par>
                                <p:cTn id="15" presetID="10" presetClass="entr" presetSubtype="0" repeatCount="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1741" r="11741"/>
          <a:stretch>
            <a:fillRect/>
          </a:stretch>
        </p:blipFill>
        <p:spPr>
          <a:xfrm>
            <a:off x="1016000" y="1016000"/>
            <a:ext cx="7620000" cy="7112000"/>
          </a:xfrm>
          <a:prstGeom prst="rect">
            <a:avLst/>
          </a:prstGeom>
          <a:noFill/>
          <a:ln w="25400">
            <a:noFill/>
            <a:prstDash val="solid"/>
          </a:ln>
        </p:spPr>
      </p:pic>
      <p:sp>
        <p:nvSpPr>
          <p:cNvPr id="3" name="AutoShape 3"/>
          <p:cNvSpPr/>
          <p:nvPr/>
        </p:nvSpPr>
        <p:spPr>
          <a:xfrm>
            <a:off x="9144000" y="1016000"/>
            <a:ext cx="6096000" cy="1016000"/>
          </a:xfrm>
          <a:prstGeom prst="rect">
            <a:avLst/>
          </a:prstGeom>
          <a:noFill/>
          <a:ln w="16933" cap="flat" cmpd="sng">
            <a:noFill/>
            <a:prstDash val="solid"/>
            <a:round/>
          </a:ln>
        </p:spPr>
        <p:txBody>
          <a:bodyPr wrap="square" lIns="0" tIns="0" rIns="0" bIns="0" rtlCol="0" anchor="ctr" anchorCtr="0">
            <a:normAutofit/>
          </a:bodyPr>
          <a:lstStyle/>
          <a:p>
            <a:pPr indent="0" algn="l">
              <a:lnSpc>
                <a:spcPct val="100000"/>
              </a:lnSpc>
              <a:defRPr/>
            </a:pPr>
            <a:r>
              <a:rPr lang="en-US" sz="2800" b="1" i="0" u="none" strike="noStrike">
                <a:solidFill>
                  <a:srgbClr val="00B4D8"/>
                </a:solidFill>
                <a:latin typeface="Montserrat"/>
                <a:ea typeface="Montserrat"/>
                <a:cs typeface="Montserrat"/>
                <a:sym typeface="Montserrat"/>
              </a:rPr>
              <a:t>O DUCTO PNEUMÁTICO DEFINE A CAPTAÇÃO</a:t>
            </a:r>
            <a:endParaRPr lang="en-US" sz="1100"/>
          </a:p>
        </p:txBody>
      </p:sp>
      <p:sp>
        <p:nvSpPr>
          <p:cNvPr id="4" name="AutoShape 4"/>
          <p:cNvSpPr/>
          <p:nvPr/>
        </p:nvSpPr>
        <p:spPr>
          <a:xfrm>
            <a:off x="9144000" y="2032000"/>
            <a:ext cx="6096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125000"/>
              </a:lnSpc>
              <a:defRPr/>
            </a:pPr>
            <a:r>
              <a:rPr lang="en-US" sz="2000" b="1" i="0" u="none" strike="noStrike">
                <a:solidFill>
                  <a:srgbClr val="FFFFFF"/>
                </a:solidFill>
                <a:latin typeface="Open Sans"/>
                <a:ea typeface="Open Sans"/>
                <a:cs typeface="Open Sans"/>
                <a:sym typeface="Open Sans"/>
              </a:rPr>
              <a:t>A presença ou atrofia do ducto pneumático define se o peixe capta ar da superfície ou retira oxigênio diretamente do sangue.</a:t>
            </a:r>
            <a:endParaRPr lang="en-US" sz="1100"/>
          </a:p>
        </p:txBody>
      </p:sp>
      <p:grpSp>
        <p:nvGrpSpPr>
          <p:cNvPr id="5" name="Group 5"/>
          <p:cNvGrpSpPr/>
          <p:nvPr/>
        </p:nvGrpSpPr>
        <p:grpSpPr>
          <a:xfrm>
            <a:off x="9144000" y="4064000"/>
            <a:ext cx="6096000" cy="1270000"/>
            <a:chOff x="9144000" y="4064000"/>
            <a:chExt cx="6096000" cy="1270000"/>
          </a:xfrm>
        </p:grpSpPr>
        <p:sp>
          <p:nvSpPr>
            <p:cNvPr id="6" name="AutoShape 6"/>
            <p:cNvSpPr/>
            <p:nvPr/>
          </p:nvSpPr>
          <p:spPr>
            <a:xfrm>
              <a:off x="9144000" y="4064000"/>
              <a:ext cx="76200" cy="1270000"/>
            </a:xfrm>
            <a:prstGeom prst="roundRect">
              <a:avLst>
                <a:gd name="adj" fmla="val 0"/>
              </a:avLst>
            </a:prstGeom>
            <a:solidFill>
              <a:srgbClr val="FF7F50">
                <a:alpha val="100000"/>
              </a:srgbClr>
            </a:solidFill>
            <a:ln w="25400" cap="flat" cmpd="sng">
              <a:noFill/>
              <a:prstDash val="solid"/>
              <a:round/>
            </a:ln>
          </p:spPr>
          <p:txBody>
            <a:bodyPr wrap="square" lIns="63500" tIns="63500" rIns="63500" bIns="63500" rtlCol="0" anchor="ctr"/>
            <a:lstStyle/>
            <a:p>
              <a:pPr algn="ctr">
                <a:defRPr/>
              </a:pPr>
              <a:endParaRPr/>
            </a:p>
          </p:txBody>
        </p:sp>
        <p:sp>
          <p:nvSpPr>
            <p:cNvPr id="7" name="AutoShape 7"/>
            <p:cNvSpPr/>
            <p:nvPr/>
          </p:nvSpPr>
          <p:spPr>
            <a:xfrm>
              <a:off x="9448800" y="4064000"/>
              <a:ext cx="5791200" cy="1270000"/>
            </a:xfrm>
            <a:prstGeom prst="rect">
              <a:avLst/>
            </a:prstGeom>
            <a:noFill/>
            <a:ln w="16933" cap="flat" cmpd="sng">
              <a:noFill/>
              <a:prstDash val="solid"/>
              <a:round/>
            </a:ln>
          </p:spPr>
          <p:txBody>
            <a:bodyPr wrap="square" lIns="0" tIns="0" rIns="0" bIns="0" rtlCol="0" anchor="t" anchorCtr="0">
              <a:normAutofit/>
            </a:bodyPr>
            <a:lstStyle/>
            <a:p>
              <a:pPr indent="0" algn="l">
                <a:lnSpc>
                  <a:spcPct val="125000"/>
                </a:lnSpc>
                <a:defRPr/>
              </a:pPr>
              <a:r>
                <a:rPr lang="en-US" sz="1800" b="1" i="0" u="none" strike="noStrike">
                  <a:solidFill>
                    <a:srgbClr val="FFFFFF"/>
                  </a:solidFill>
                  <a:latin typeface="Montserrat"/>
                  <a:ea typeface="Montserrat"/>
                  <a:cs typeface="Montserrat"/>
                  <a:sym typeface="Montserrat"/>
                </a:rPr>
                <a:t>FISÓSTOMOS</a:t>
              </a:r>
              <a:br>
                <a:rPr lang="en-US" sz="1600" b="0" i="0" u="none" strike="noStrike">
                  <a:solidFill>
                    <a:srgbClr val="8892B0"/>
                  </a:solidFill>
                  <a:latin typeface="Open Sans"/>
                  <a:ea typeface="Open Sans"/>
                  <a:cs typeface="Open Sans"/>
                  <a:sym typeface="Open Sans"/>
                </a:rPr>
              </a:b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Possuem ducto pneumático ligado ao esôfago. Engolem ar na superfície para inflar (Ex: carpas, bagres, piranhas).</a:t>
              </a:r>
              <a:endParaRPr lang="en-US" sz="1100"/>
            </a:p>
          </p:txBody>
        </p:sp>
      </p:grpSp>
      <p:grpSp>
        <p:nvGrpSpPr>
          <p:cNvPr id="8" name="Group 8"/>
          <p:cNvGrpSpPr/>
          <p:nvPr/>
        </p:nvGrpSpPr>
        <p:grpSpPr>
          <a:xfrm>
            <a:off x="9144000" y="5842000"/>
            <a:ext cx="6096000" cy="1778000"/>
            <a:chOff x="9144000" y="5842000"/>
            <a:chExt cx="6096000" cy="1778000"/>
          </a:xfrm>
        </p:grpSpPr>
        <p:sp>
          <p:nvSpPr>
            <p:cNvPr id="9" name="AutoShape 9"/>
            <p:cNvSpPr/>
            <p:nvPr/>
          </p:nvSpPr>
          <p:spPr>
            <a:xfrm>
              <a:off x="9144000" y="5842000"/>
              <a:ext cx="76200" cy="1778000"/>
            </a:xfrm>
            <a:prstGeom prst="roundRect">
              <a:avLst>
                <a:gd name="adj" fmla="val 0"/>
              </a:avLst>
            </a:prstGeom>
            <a:solidFill>
              <a:srgbClr val="00B4D8">
                <a:alpha val="100000"/>
              </a:srgbClr>
            </a:solidFill>
            <a:ln w="25400" cap="flat" cmpd="sng">
              <a:noFill/>
              <a:prstDash val="solid"/>
              <a:round/>
            </a:ln>
          </p:spPr>
          <p:txBody>
            <a:bodyPr wrap="square" lIns="63500" tIns="63500" rIns="63500" bIns="63500" rtlCol="0" anchor="ctr"/>
            <a:lstStyle/>
            <a:p>
              <a:pPr algn="ctr">
                <a:defRPr/>
              </a:pPr>
              <a:endParaRPr/>
            </a:p>
          </p:txBody>
        </p:sp>
        <p:sp>
          <p:nvSpPr>
            <p:cNvPr id="10" name="AutoShape 10"/>
            <p:cNvSpPr/>
            <p:nvPr/>
          </p:nvSpPr>
          <p:spPr>
            <a:xfrm>
              <a:off x="9448800" y="5842000"/>
              <a:ext cx="5791200" cy="1778000"/>
            </a:xfrm>
            <a:prstGeom prst="rect">
              <a:avLst/>
            </a:prstGeom>
            <a:noFill/>
            <a:ln w="16933" cap="flat" cmpd="sng">
              <a:noFill/>
              <a:prstDash val="solid"/>
              <a:round/>
            </a:ln>
          </p:spPr>
          <p:txBody>
            <a:bodyPr wrap="square" lIns="0" tIns="0" rIns="0" bIns="0" rtlCol="0" anchor="t" anchorCtr="0">
              <a:normAutofit/>
            </a:bodyPr>
            <a:lstStyle/>
            <a:p>
              <a:pPr indent="0" algn="l">
                <a:lnSpc>
                  <a:spcPct val="125000"/>
                </a:lnSpc>
                <a:defRPr/>
              </a:pPr>
              <a:r>
                <a:rPr lang="en-US" sz="1800" b="1" i="0" u="none" strike="noStrike" dirty="0">
                  <a:solidFill>
                    <a:srgbClr val="FFFFFF"/>
                  </a:solidFill>
                  <a:latin typeface="Montserrat"/>
                  <a:ea typeface="Montserrat"/>
                  <a:cs typeface="Montserrat"/>
                  <a:sym typeface="Montserrat"/>
                </a:rPr>
                <a:t>FISÓCLISTOS</a:t>
              </a:r>
              <a:br>
                <a:rPr lang="en-US" sz="1600" b="0" i="0" u="none" strike="noStrike" dirty="0">
                  <a:solidFill>
                    <a:srgbClr val="8892B0"/>
                  </a:solidFill>
                  <a:latin typeface="Open Sans"/>
                  <a:ea typeface="Open Sans"/>
                  <a:cs typeface="Open Sans"/>
                  <a:sym typeface="Open Sans"/>
                </a:rPr>
              </a:br>
              <a:br>
                <a:rPr lang="en-US" sz="1600" b="0" i="0" u="none" strike="noStrike" dirty="0">
                  <a:solidFill>
                    <a:srgbClr val="8892B0"/>
                  </a:solidFill>
                  <a:latin typeface="Open Sans"/>
                  <a:ea typeface="Open Sans"/>
                  <a:cs typeface="Open Sans"/>
                  <a:sym typeface="Open Sans"/>
                </a:rPr>
              </a:br>
              <a:r>
                <a:rPr lang="en-US" sz="1600" b="0" i="0" u="none" strike="noStrike" dirty="0" err="1">
                  <a:solidFill>
                    <a:srgbClr val="8892B0"/>
                  </a:solidFill>
                  <a:latin typeface="Open Sans"/>
                  <a:ea typeface="Open Sans"/>
                  <a:cs typeface="Open Sans"/>
                  <a:sym typeface="Open Sans"/>
                </a:rPr>
                <a:t>Ducto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atrofiado</a:t>
              </a:r>
              <a:r>
                <a:rPr lang="en-US" sz="1600" b="0" i="0" u="none" strike="noStrike" dirty="0">
                  <a:solidFill>
                    <a:srgbClr val="8892B0"/>
                  </a:solidFill>
                  <a:latin typeface="Open Sans"/>
                  <a:ea typeface="Open Sans"/>
                  <a:cs typeface="Open Sans"/>
                  <a:sym typeface="Open Sans"/>
                </a:rPr>
                <a:t>. A </a:t>
              </a:r>
              <a:r>
                <a:rPr lang="en-US" sz="1600" b="1" i="0" u="none" strike="noStrike" dirty="0">
                  <a:solidFill>
                    <a:srgbClr val="FFFFFF"/>
                  </a:solidFill>
                  <a:latin typeface="Open Sans"/>
                  <a:ea typeface="Open Sans"/>
                  <a:cs typeface="Open Sans"/>
                  <a:sym typeface="Open Sans"/>
                </a:rPr>
                <a:t>Rete Mirabile e </a:t>
              </a:r>
              <a:r>
                <a:rPr lang="en-US" sz="1600" b="1" i="0" u="none" strike="noStrike" dirty="0" err="1">
                  <a:solidFill>
                    <a:srgbClr val="FFFFFF"/>
                  </a:solidFill>
                  <a:latin typeface="Open Sans"/>
                  <a:ea typeface="Open Sans"/>
                  <a:cs typeface="Open Sans"/>
                  <a:sym typeface="Open Sans"/>
                </a:rPr>
                <a:t>Glândula</a:t>
              </a:r>
              <a:r>
                <a:rPr lang="en-US" sz="1600" b="1" i="0" u="none" strike="noStrike" dirty="0">
                  <a:solidFill>
                    <a:srgbClr val="FFFFFF"/>
                  </a:solidFill>
                  <a:latin typeface="Open Sans"/>
                  <a:ea typeface="Open Sans"/>
                  <a:cs typeface="Open Sans"/>
                  <a:sym typeface="Open Sans"/>
                </a:rPr>
                <a:t> de </a:t>
              </a:r>
              <a:r>
                <a:rPr lang="en-US" sz="1600" b="1" i="0" u="none" strike="noStrike" dirty="0" err="1">
                  <a:solidFill>
                    <a:srgbClr val="FFFFFF"/>
                  </a:solidFill>
                  <a:latin typeface="Open Sans"/>
                  <a:ea typeface="Open Sans"/>
                  <a:cs typeface="Open Sans"/>
                  <a:sym typeface="Open Sans"/>
                </a:rPr>
                <a:t>Gás</a:t>
              </a:r>
              <a:r>
                <a:rPr lang="en-US" sz="1600" b="1" i="0" u="none" strike="noStrike" dirty="0">
                  <a:solidFill>
                    <a:srgbClr val="FFFFFF"/>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forçam</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oxigênio</a:t>
              </a:r>
              <a:r>
                <a:rPr lang="en-US" sz="1600" b="0" i="0" u="none" strike="noStrike" dirty="0">
                  <a:solidFill>
                    <a:srgbClr val="8892B0"/>
                  </a:solidFill>
                  <a:latin typeface="Open Sans"/>
                  <a:ea typeface="Open Sans"/>
                  <a:cs typeface="Open Sans"/>
                  <a:sym typeface="Open Sans"/>
                </a:rPr>
                <a:t> do </a:t>
              </a:r>
              <a:r>
                <a:rPr lang="en-US" sz="1600" b="0" i="0" u="none" strike="noStrike" dirty="0" err="1">
                  <a:solidFill>
                    <a:srgbClr val="8892B0"/>
                  </a:solidFill>
                  <a:latin typeface="Open Sans"/>
                  <a:ea typeface="Open Sans"/>
                  <a:cs typeface="Open Sans"/>
                  <a:sym typeface="Open Sans"/>
                </a:rPr>
                <a:t>sangue</a:t>
              </a:r>
              <a:r>
                <a:rPr lang="en-US" sz="1600" b="0" i="0" u="none" strike="noStrike" dirty="0">
                  <a:solidFill>
                    <a:srgbClr val="8892B0"/>
                  </a:solidFill>
                  <a:latin typeface="Open Sans"/>
                  <a:ea typeface="Open Sans"/>
                  <a:cs typeface="Open Sans"/>
                  <a:sym typeface="Open Sans"/>
                </a:rPr>
                <a:t> para a </a:t>
              </a:r>
              <a:r>
                <a:rPr lang="en-US" sz="1600" b="0" i="0" u="none" strike="noStrike" dirty="0" err="1">
                  <a:solidFill>
                    <a:srgbClr val="8892B0"/>
                  </a:solidFill>
                  <a:latin typeface="Open Sans"/>
                  <a:ea typeface="Open Sans"/>
                  <a:cs typeface="Open Sans"/>
                  <a:sym typeface="Open Sans"/>
                </a:rPr>
                <a:t>bexiga</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alterando</a:t>
              </a:r>
              <a:r>
                <a:rPr lang="en-US" sz="1600" b="0" i="0" u="none" strike="noStrike" dirty="0">
                  <a:solidFill>
                    <a:srgbClr val="8892B0"/>
                  </a:solidFill>
                  <a:latin typeface="Open Sans"/>
                  <a:ea typeface="Open Sans"/>
                  <a:cs typeface="Open Sans"/>
                  <a:sym typeface="Open Sans"/>
                </a:rPr>
                <a:t> o </a:t>
              </a:r>
              <a:r>
                <a:rPr lang="en-US" sz="1600" b="0" i="0" u="none" strike="noStrike" dirty="0" err="1">
                  <a:solidFill>
                    <a:srgbClr val="8892B0"/>
                  </a:solidFill>
                  <a:latin typeface="Open Sans"/>
                  <a:ea typeface="Open Sans"/>
                  <a:cs typeface="Open Sans"/>
                  <a:sym typeface="Open Sans"/>
                </a:rPr>
                <a:t>pH.</a:t>
              </a:r>
              <a:r>
                <a:rPr lang="en-US" sz="1600" b="0" i="0" u="none" strike="noStrike" dirty="0">
                  <a:solidFill>
                    <a:srgbClr val="8892B0"/>
                  </a:solidFill>
                  <a:latin typeface="Open Sans"/>
                  <a:ea typeface="Open Sans"/>
                  <a:cs typeface="Open Sans"/>
                  <a:sym typeface="Open Sans"/>
                </a:rPr>
                <a:t> A </a:t>
              </a:r>
              <a:r>
                <a:rPr lang="en-US" sz="1600" b="1" i="0" u="none" strike="noStrike" dirty="0" err="1">
                  <a:solidFill>
                    <a:srgbClr val="FFFFFF"/>
                  </a:solidFill>
                  <a:latin typeface="Open Sans"/>
                  <a:ea typeface="Open Sans"/>
                  <a:cs typeface="Open Sans"/>
                  <a:sym typeface="Open Sans"/>
                </a:rPr>
                <a:t>Área</a:t>
              </a:r>
              <a:r>
                <a:rPr lang="en-US" sz="1600" b="1" i="0" u="none" strike="noStrike" dirty="0">
                  <a:solidFill>
                    <a:srgbClr val="FFFFFF"/>
                  </a:solidFill>
                  <a:latin typeface="Open Sans"/>
                  <a:ea typeface="Open Sans"/>
                  <a:cs typeface="Open Sans"/>
                  <a:sym typeface="Open Sans"/>
                </a:rPr>
                <a:t> Oval </a:t>
              </a:r>
              <a:r>
                <a:rPr lang="en-US" sz="1600" b="0" i="0" u="none" strike="noStrike" dirty="0" err="1">
                  <a:solidFill>
                    <a:srgbClr val="8892B0"/>
                  </a:solidFill>
                  <a:latin typeface="Open Sans"/>
                  <a:ea typeface="Open Sans"/>
                  <a:cs typeface="Open Sans"/>
                  <a:sym typeface="Open Sans"/>
                </a:rPr>
                <a:t>reabsorve</a:t>
              </a:r>
              <a:r>
                <a:rPr lang="en-US" sz="1600" b="0" i="0" u="none" strike="noStrike" dirty="0">
                  <a:solidFill>
                    <a:srgbClr val="8892B0"/>
                  </a:solidFill>
                  <a:latin typeface="Open Sans"/>
                  <a:ea typeface="Open Sans"/>
                  <a:cs typeface="Open Sans"/>
                  <a:sym typeface="Open Sans"/>
                </a:rPr>
                <a:t> o </a:t>
              </a:r>
              <a:r>
                <a:rPr lang="en-US" sz="1600" b="0" i="0" u="none" strike="noStrike" dirty="0" err="1">
                  <a:solidFill>
                    <a:srgbClr val="8892B0"/>
                  </a:solidFill>
                  <a:latin typeface="Open Sans"/>
                  <a:ea typeface="Open Sans"/>
                  <a:cs typeface="Open Sans"/>
                  <a:sym typeface="Open Sans"/>
                </a:rPr>
                <a:t>gás</a:t>
              </a:r>
              <a:r>
                <a:rPr lang="en-US" sz="1600" b="0" i="0" u="none" strike="noStrike" dirty="0">
                  <a:solidFill>
                    <a:srgbClr val="8892B0"/>
                  </a:solidFill>
                  <a:latin typeface="Open Sans"/>
                  <a:ea typeface="Open Sans"/>
                  <a:cs typeface="Open Sans"/>
                  <a:sym typeface="Open Sans"/>
                </a:rPr>
                <a:t> (Ex: </a:t>
              </a:r>
              <a:r>
                <a:rPr lang="en-US" sz="1600" b="0" i="0" u="none" strike="noStrike" dirty="0" err="1">
                  <a:solidFill>
                    <a:srgbClr val="8892B0"/>
                  </a:solidFill>
                  <a:latin typeface="Open Sans"/>
                  <a:ea typeface="Open Sans"/>
                  <a:cs typeface="Open Sans"/>
                  <a:sym typeface="Open Sans"/>
                </a:rPr>
                <a:t>maioria</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marinhos</a:t>
              </a:r>
              <a:r>
                <a:rPr lang="en-US" sz="1600" b="0" i="0" u="none" strike="noStrike" dirty="0">
                  <a:solidFill>
                    <a:srgbClr val="8892B0"/>
                  </a:solidFill>
                  <a:latin typeface="Open Sans"/>
                  <a:ea typeface="Open Sans"/>
                  <a:cs typeface="Open Sans"/>
                  <a:sym typeface="Open Sans"/>
                </a:rPr>
                <a:t>).</a:t>
              </a:r>
              <a:endParaRPr lang="en-US" sz="1100" dirty="0"/>
            </a:p>
          </p:txBody>
        </p:sp>
      </p:gr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childTnLst>
                              <p:par>
                                <p:cTn id="9" presetID="10" presetClass="entr" presetSubtype="0" repeatCount="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7129" r="7129"/>
          <a:stretch>
            <a:fillRect/>
          </a:stretch>
        </p:blipFill>
        <p:spPr>
          <a:xfrm>
            <a:off x="6096000" y="1016000"/>
            <a:ext cx="9144000" cy="7112000"/>
          </a:xfrm>
          <a:prstGeom prst="rect">
            <a:avLst/>
          </a:prstGeom>
          <a:noFill/>
          <a:ln w="25400">
            <a:noFill/>
            <a:prstDash val="solid"/>
          </a:ln>
        </p:spPr>
      </p:pic>
      <p:sp>
        <p:nvSpPr>
          <p:cNvPr id="3" name="AutoShape 3"/>
          <p:cNvSpPr/>
          <p:nvPr/>
        </p:nvSpPr>
        <p:spPr>
          <a:xfrm>
            <a:off x="1016000" y="1016000"/>
            <a:ext cx="4572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100000"/>
              </a:lnSpc>
              <a:defRPr/>
            </a:pPr>
            <a:r>
              <a:rPr lang="en-US" sz="2800" b="1" i="0" u="none" strike="noStrike">
                <a:solidFill>
                  <a:srgbClr val="00B4D8"/>
                </a:solidFill>
                <a:latin typeface="Montserrat"/>
                <a:ea typeface="Montserrat"/>
                <a:cs typeface="Montserrat"/>
                <a:sym typeface="Montserrat"/>
              </a:rPr>
              <a:t>A BEXIGA ASSUME NOVAS FUNÇÕES</a:t>
            </a:r>
            <a:endParaRPr lang="en-US" sz="1100"/>
          </a:p>
        </p:txBody>
      </p:sp>
      <p:sp>
        <p:nvSpPr>
          <p:cNvPr id="4" name="AutoShape 4"/>
          <p:cNvSpPr/>
          <p:nvPr/>
        </p:nvSpPr>
        <p:spPr>
          <a:xfrm>
            <a:off x="1016000" y="2667000"/>
            <a:ext cx="4572000" cy="1778000"/>
          </a:xfrm>
          <a:prstGeom prst="rect">
            <a:avLst/>
          </a:prstGeom>
          <a:noFill/>
          <a:ln w="16933" cap="flat" cmpd="sng">
            <a:noFill/>
            <a:prstDash val="solid"/>
            <a:round/>
          </a:ln>
        </p:spPr>
        <p:txBody>
          <a:bodyPr wrap="square" lIns="0" tIns="0" rIns="0" bIns="0" rtlCol="0" anchor="ctr" anchorCtr="0">
            <a:normAutofit/>
          </a:bodyPr>
          <a:lstStyle/>
          <a:p>
            <a:pPr indent="0" algn="l">
              <a:lnSpc>
                <a:spcPct val="125000"/>
              </a:lnSpc>
              <a:defRPr/>
            </a:pPr>
            <a:r>
              <a:rPr lang="en-US" sz="1800" b="1" i="0" u="none" strike="noStrike">
                <a:solidFill>
                  <a:srgbClr val="FFFFFF"/>
                </a:solidFill>
                <a:latin typeface="Open Sans"/>
                <a:ea typeface="Open Sans"/>
                <a:cs typeface="Open Sans"/>
                <a:sym typeface="Open Sans"/>
              </a:rPr>
              <a:t>A evolução adaptou a bexiga natatória muito além da flutuação, integrando audição apurada e respiração acessória.</a:t>
            </a:r>
            <a:endParaRPr lang="en-US" sz="1100"/>
          </a:p>
        </p:txBody>
      </p:sp>
      <p:sp>
        <p:nvSpPr>
          <p:cNvPr id="5" name="AutoShape 5"/>
          <p:cNvSpPr/>
          <p:nvPr/>
        </p:nvSpPr>
        <p:spPr>
          <a:xfrm>
            <a:off x="1016000" y="4826000"/>
            <a:ext cx="4572000" cy="3302000"/>
          </a:xfrm>
          <a:prstGeom prst="rect">
            <a:avLst/>
          </a:prstGeom>
          <a:noFill/>
          <a:ln w="16933" cap="flat" cmpd="sng">
            <a:noFill/>
            <a:prstDash val="solid"/>
            <a:round/>
          </a:ln>
        </p:spPr>
        <p:txBody>
          <a:bodyPr wrap="square" lIns="0" tIns="0" rIns="0" bIns="0" rtlCol="0" anchor="t" anchorCtr="0">
            <a:normAutofit/>
          </a:bodyPr>
          <a:lstStyle/>
          <a:p>
            <a:pPr marL="203200" indent="-203200" algn="l">
              <a:lnSpc>
                <a:spcPct val="133333"/>
              </a:lnSpc>
              <a:buClr>
                <a:srgbClr val="FFFFFF"/>
              </a:buClr>
              <a:buChar char="•"/>
              <a:defRPr/>
            </a:pPr>
            <a:r>
              <a:rPr lang="en-US" sz="1600" b="1" i="0" u="none" strike="noStrike" dirty="0" err="1">
                <a:solidFill>
                  <a:srgbClr val="FFFFFF"/>
                </a:solidFill>
                <a:latin typeface="Open Sans"/>
                <a:ea typeface="Open Sans"/>
                <a:cs typeface="Open Sans"/>
                <a:sym typeface="Open Sans"/>
              </a:rPr>
              <a:t>Audição</a:t>
            </a:r>
            <a:r>
              <a:rPr lang="en-US" sz="1600" b="1" i="0" u="none" strike="noStrike" dirty="0">
                <a:solidFill>
                  <a:srgbClr val="FFFFFF"/>
                </a:solidFill>
                <a:latin typeface="Open Sans"/>
                <a:ea typeface="Open Sans"/>
                <a:cs typeface="Open Sans"/>
                <a:sym typeface="Open Sans"/>
              </a:rPr>
              <a:t> (</a:t>
            </a:r>
            <a:r>
              <a:rPr lang="en-US" sz="1600" b="1" i="0" u="none" strike="noStrike" dirty="0" err="1">
                <a:solidFill>
                  <a:srgbClr val="FFFFFF"/>
                </a:solidFill>
                <a:latin typeface="Open Sans"/>
                <a:ea typeface="Open Sans"/>
                <a:cs typeface="Open Sans"/>
                <a:sym typeface="Open Sans"/>
              </a:rPr>
              <a:t>Aparelho</a:t>
            </a:r>
            <a:r>
              <a:rPr lang="en-US" sz="1600" b="1" i="0" u="none" strike="noStrike" dirty="0">
                <a:solidFill>
                  <a:srgbClr val="FFFFFF"/>
                </a:solidFill>
                <a:latin typeface="Open Sans"/>
                <a:ea typeface="Open Sans"/>
                <a:cs typeface="Open Sans"/>
                <a:sym typeface="Open Sans"/>
              </a:rPr>
              <a:t> de Weber): </a:t>
            </a:r>
            <a:r>
              <a:rPr lang="en-US" sz="1600" b="0" i="0" u="none" strike="noStrike" dirty="0" err="1">
                <a:solidFill>
                  <a:srgbClr val="8892B0"/>
                </a:solidFill>
                <a:latin typeface="Open Sans"/>
                <a:ea typeface="Open Sans"/>
                <a:cs typeface="Open Sans"/>
                <a:sym typeface="Open Sans"/>
              </a:rPr>
              <a:t>Ossículos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conectam</a:t>
            </a:r>
            <a:r>
              <a:rPr lang="en-US" sz="1600" b="0" i="0" u="none" strike="noStrike" dirty="0">
                <a:solidFill>
                  <a:srgbClr val="8892B0"/>
                </a:solidFill>
                <a:latin typeface="Open Sans"/>
                <a:ea typeface="Open Sans"/>
                <a:cs typeface="Open Sans"/>
                <a:sym typeface="Open Sans"/>
              </a:rPr>
              <a:t> a </a:t>
            </a:r>
            <a:r>
              <a:rPr lang="en-US" sz="1600" b="0" i="0" u="none" strike="noStrike" dirty="0" err="1">
                <a:solidFill>
                  <a:srgbClr val="8892B0"/>
                </a:solidFill>
                <a:latin typeface="Open Sans"/>
                <a:ea typeface="Open Sans"/>
                <a:cs typeface="Open Sans"/>
                <a:sym typeface="Open Sans"/>
              </a:rPr>
              <a:t>bexiga</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ao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ouvido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interno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usando</a:t>
            </a:r>
            <a:r>
              <a:rPr lang="en-US" sz="1600" b="0" i="0" u="none" strike="noStrike" dirty="0">
                <a:solidFill>
                  <a:srgbClr val="8892B0"/>
                </a:solidFill>
                <a:latin typeface="Open Sans"/>
                <a:ea typeface="Open Sans"/>
                <a:cs typeface="Open Sans"/>
                <a:sym typeface="Open Sans"/>
              </a:rPr>
              <a:t>-a </a:t>
            </a:r>
            <a:r>
              <a:rPr lang="en-US" sz="1600" b="0" i="0" u="none" strike="noStrike" dirty="0" err="1">
                <a:solidFill>
                  <a:srgbClr val="8892B0"/>
                </a:solidFill>
                <a:latin typeface="Open Sans"/>
                <a:ea typeface="Open Sans"/>
                <a:cs typeface="Open Sans"/>
                <a:sym typeface="Open Sans"/>
              </a:rPr>
              <a:t>como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caixa</a:t>
            </a:r>
            <a:r>
              <a:rPr lang="en-US" sz="1600" b="0" i="0" u="none" strike="noStrike" dirty="0">
                <a:solidFill>
                  <a:srgbClr val="8892B0"/>
                </a:solidFill>
                <a:latin typeface="Open Sans"/>
                <a:ea typeface="Open Sans"/>
                <a:cs typeface="Open Sans"/>
                <a:sym typeface="Open Sans"/>
              </a:rPr>
              <a:t> de </a:t>
            </a:r>
            <a:r>
              <a:rPr lang="en-US" sz="1600" b="0" i="0" u="none" strike="noStrike" dirty="0" err="1">
                <a:solidFill>
                  <a:srgbClr val="8892B0"/>
                </a:solidFill>
                <a:latin typeface="Open Sans"/>
                <a:ea typeface="Open Sans"/>
                <a:cs typeface="Open Sans"/>
                <a:sym typeface="Open Sans"/>
              </a:rPr>
              <a:t>ressonância</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amplificadora</a:t>
            </a:r>
            <a:r>
              <a:rPr lang="en-US" sz="1600" b="0" i="0" u="none" strike="noStrike" dirty="0">
                <a:solidFill>
                  <a:srgbClr val="8892B0"/>
                </a:solidFill>
                <a:latin typeface="Open Sans"/>
                <a:ea typeface="Open Sans"/>
                <a:cs typeface="Open Sans"/>
                <a:sym typeface="Open Sans"/>
              </a:rPr>
              <a:t>.</a:t>
            </a:r>
            <a:endParaRPr lang="en-US" sz="1100" dirty="0"/>
          </a:p>
          <a:p>
            <a:pPr marL="203200" indent="-203200" algn="l">
              <a:lnSpc>
                <a:spcPct val="133333"/>
              </a:lnSpc>
              <a:buClr>
                <a:srgbClr val="FFFFFF"/>
              </a:buClr>
              <a:buChar char="•"/>
            </a:pPr>
            <a:r>
              <a:rPr lang="en-US" sz="1600" b="1" i="0" u="none" strike="noStrike" dirty="0" err="1">
                <a:solidFill>
                  <a:srgbClr val="FFFFFF"/>
                </a:solidFill>
                <a:latin typeface="Open Sans"/>
                <a:ea typeface="Open Sans"/>
                <a:cs typeface="Open Sans"/>
                <a:sym typeface="Open Sans"/>
              </a:rPr>
              <a:t>Produção</a:t>
            </a:r>
            <a:r>
              <a:rPr lang="en-US" sz="1600" b="1" i="0" u="none" strike="noStrike" dirty="0">
                <a:solidFill>
                  <a:srgbClr val="FFFFFF"/>
                </a:solidFill>
                <a:latin typeface="Open Sans"/>
                <a:ea typeface="Open Sans"/>
                <a:cs typeface="Open Sans"/>
                <a:sym typeface="Open Sans"/>
              </a:rPr>
              <a:t> de Som: </a:t>
            </a:r>
            <a:r>
              <a:rPr lang="en-US" sz="1600" b="0" i="0" u="none" strike="noStrike" dirty="0" err="1">
                <a:solidFill>
                  <a:srgbClr val="8892B0"/>
                </a:solidFill>
                <a:latin typeface="Open Sans"/>
                <a:ea typeface="Open Sans"/>
                <a:cs typeface="Open Sans"/>
                <a:sym typeface="Open Sans"/>
              </a:rPr>
              <a:t>Músculos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sônicos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vibram</a:t>
            </a:r>
            <a:r>
              <a:rPr lang="en-US" sz="1600" b="0" i="0" u="none" strike="noStrike" dirty="0">
                <a:solidFill>
                  <a:srgbClr val="8892B0"/>
                </a:solidFill>
                <a:latin typeface="Open Sans"/>
                <a:ea typeface="Open Sans"/>
                <a:cs typeface="Open Sans"/>
                <a:sym typeface="Open Sans"/>
              </a:rPr>
              <a:t> a </a:t>
            </a:r>
            <a:r>
              <a:rPr lang="en-US" sz="1600" b="0" i="0" u="none" strike="noStrike" dirty="0" err="1">
                <a:solidFill>
                  <a:srgbClr val="8892B0"/>
                </a:solidFill>
                <a:latin typeface="Open Sans"/>
                <a:ea typeface="Open Sans"/>
                <a:cs typeface="Open Sans"/>
                <a:sym typeface="Open Sans"/>
              </a:rPr>
              <a:t>parede</a:t>
            </a:r>
            <a:r>
              <a:rPr lang="en-US" sz="1600" b="0" i="0" u="none" strike="noStrike" dirty="0">
                <a:solidFill>
                  <a:srgbClr val="8892B0"/>
                </a:solidFill>
                <a:latin typeface="Open Sans"/>
                <a:ea typeface="Open Sans"/>
                <a:cs typeface="Open Sans"/>
                <a:sym typeface="Open Sans"/>
              </a:rPr>
              <a:t> do </a:t>
            </a:r>
            <a:r>
              <a:rPr lang="en-US" sz="1600" b="0" i="0" u="none" strike="noStrike" dirty="0" err="1">
                <a:solidFill>
                  <a:srgbClr val="8892B0"/>
                </a:solidFill>
                <a:latin typeface="Open Sans"/>
                <a:ea typeface="Open Sans"/>
                <a:cs typeface="Open Sans"/>
                <a:sym typeface="Open Sans"/>
              </a:rPr>
              <a:t>órgão</a:t>
            </a:r>
            <a:r>
              <a:rPr lang="en-US" sz="1600" b="0" i="0" u="none" strike="noStrike" dirty="0">
                <a:solidFill>
                  <a:srgbClr val="8892B0"/>
                </a:solidFill>
                <a:latin typeface="Open Sans"/>
                <a:ea typeface="Open Sans"/>
                <a:cs typeface="Open Sans"/>
                <a:sym typeface="Open Sans"/>
              </a:rPr>
              <a:t> (ex: corvina).</a:t>
            </a:r>
          </a:p>
          <a:p>
            <a:pPr marL="203200" indent="-203200" algn="l">
              <a:lnSpc>
                <a:spcPct val="133333"/>
              </a:lnSpc>
              <a:buClr>
                <a:srgbClr val="FFFFFF"/>
              </a:buClr>
              <a:buChar char="•"/>
            </a:pPr>
            <a:r>
              <a:rPr lang="en-US" sz="1600" b="1" i="0" u="none" strike="noStrike" dirty="0" err="1">
                <a:solidFill>
                  <a:srgbClr val="FFFFFF"/>
                </a:solidFill>
                <a:latin typeface="Open Sans"/>
                <a:ea typeface="Open Sans"/>
                <a:cs typeface="Open Sans"/>
                <a:sym typeface="Open Sans"/>
              </a:rPr>
              <a:t>Pulmão</a:t>
            </a:r>
            <a:r>
              <a:rPr lang="en-US" sz="1600" b="1" i="0" u="none" strike="noStrike" dirty="0">
                <a:solidFill>
                  <a:srgbClr val="FFFFFF"/>
                </a:solidFill>
                <a:latin typeface="Open Sans"/>
                <a:ea typeface="Open Sans"/>
                <a:cs typeface="Open Sans"/>
                <a:sym typeface="Open Sans"/>
              </a:rPr>
              <a:t> </a:t>
            </a:r>
            <a:r>
              <a:rPr lang="en-US" sz="1600" b="1" i="0" u="none" strike="noStrike" dirty="0" err="1">
                <a:solidFill>
                  <a:srgbClr val="FFFFFF"/>
                </a:solidFill>
                <a:latin typeface="Open Sans"/>
                <a:ea typeface="Open Sans"/>
                <a:cs typeface="Open Sans"/>
                <a:sym typeface="Open Sans"/>
              </a:rPr>
              <a:t>primitivo:</a:t>
            </a:r>
            <a:r>
              <a:rPr lang="en-US" sz="1600" b="0" i="0" u="none" strike="noStrike" dirty="0" err="1">
                <a:solidFill>
                  <a:srgbClr val="8892B0"/>
                </a:solidFill>
                <a:latin typeface="Open Sans"/>
                <a:ea typeface="Open Sans"/>
                <a:cs typeface="Open Sans"/>
                <a:sym typeface="Open Sans"/>
              </a:rPr>
              <a:t>Em</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peixes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como</a:t>
            </a:r>
            <a:r>
              <a:rPr lang="en-US" sz="1600" b="0" i="0" u="none" strike="noStrike" dirty="0">
                <a:solidFill>
                  <a:srgbClr val="8892B0"/>
                </a:solidFill>
                <a:latin typeface="Open Sans"/>
                <a:ea typeface="Open Sans"/>
                <a:cs typeface="Open Sans"/>
                <a:sym typeface="Open Sans"/>
              </a:rPr>
              <a:t> o pirarucu, a </a:t>
            </a:r>
            <a:r>
              <a:rPr lang="en-US" sz="1600" b="0" i="0" u="none" strike="noStrike" dirty="0" err="1">
                <a:solidFill>
                  <a:srgbClr val="8892B0"/>
                </a:solidFill>
                <a:latin typeface="Open Sans"/>
                <a:ea typeface="Open Sans"/>
                <a:cs typeface="Open Sans"/>
                <a:sym typeface="Open Sans"/>
              </a:rPr>
              <a:t>bexiga</a:t>
            </a:r>
            <a:r>
              <a:rPr lang="en-US" sz="1600" b="0" i="0" u="none" strike="noStrike" dirty="0">
                <a:solidFill>
                  <a:srgbClr val="8892B0"/>
                </a:solidFill>
                <a:latin typeface="Open Sans"/>
                <a:ea typeface="Open Sans"/>
                <a:cs typeface="Open Sans"/>
                <a:sym typeface="Open Sans"/>
              </a:rPr>
              <a:t> é </a:t>
            </a:r>
            <a:r>
              <a:rPr lang="en-US" sz="1600" b="0" i="0" u="none" strike="noStrike" dirty="0" err="1">
                <a:solidFill>
                  <a:srgbClr val="8892B0"/>
                </a:solidFill>
                <a:latin typeface="Open Sans"/>
                <a:ea typeface="Open Sans"/>
                <a:cs typeface="Open Sans"/>
                <a:sym typeface="Open Sans"/>
              </a:rPr>
              <a:t>altamente</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vascularizada</a:t>
            </a:r>
            <a:r>
              <a:rPr lang="en-US" sz="1600" b="0" i="0" u="none" strike="noStrike" dirty="0">
                <a:solidFill>
                  <a:srgbClr val="8892B0"/>
                </a:solidFill>
                <a:latin typeface="Open Sans"/>
                <a:ea typeface="Open Sans"/>
                <a:cs typeface="Open Sans"/>
                <a:sym typeface="Open Sans"/>
              </a:rPr>
              <a:t> para </a:t>
            </a:r>
            <a:r>
              <a:rPr lang="en-US" sz="1600" b="0" i="0" u="none" strike="noStrike" dirty="0" err="1">
                <a:solidFill>
                  <a:srgbClr val="8892B0"/>
                </a:solidFill>
                <a:latin typeface="Open Sans"/>
                <a:ea typeface="Open Sans"/>
                <a:cs typeface="Open Sans"/>
                <a:sym typeface="Open Sans"/>
              </a:rPr>
              <a:t>captar</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ar</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atmosférico</a:t>
            </a:r>
            <a:r>
              <a:rPr lang="en-US" sz="1600" b="0" i="0" u="none" strike="noStrike" dirty="0">
                <a:solidFill>
                  <a:srgbClr val="8892B0"/>
                </a:solidFill>
                <a:latin typeface="Open Sans"/>
                <a:ea typeface="Open Sans"/>
                <a:cs typeface="Open Sans"/>
                <a:sym typeface="Open Sans"/>
              </a:rPr>
              <a:t>.</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childTnLst>
                              <p:par>
                                <p:cTn id="9" presetID="10" presetClass="entr" presetSubtype="0" repeatCount="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childTnLst>
                        <p:par>
                          <p:cTn id="13" fill="hold">
                            <p:childTnLst>
                              <p:par>
                                <p:cTn id="14" presetID="10" presetClass="entr" presetSubtype="0" repeatCount="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4285" r="14285"/>
          <a:stretch>
            <a:fillRect/>
          </a:stretch>
        </p:blipFill>
        <p:spPr>
          <a:xfrm>
            <a:off x="1016000" y="1016000"/>
            <a:ext cx="7620000" cy="7112000"/>
          </a:xfrm>
          <a:prstGeom prst="rect">
            <a:avLst/>
          </a:prstGeom>
          <a:noFill/>
          <a:ln w="25400">
            <a:noFill/>
            <a:prstDash val="solid"/>
          </a:ln>
        </p:spPr>
      </p:pic>
      <p:sp>
        <p:nvSpPr>
          <p:cNvPr id="3" name="AutoShape 3"/>
          <p:cNvSpPr/>
          <p:nvPr/>
        </p:nvSpPr>
        <p:spPr>
          <a:xfrm>
            <a:off x="9144000" y="1016000"/>
            <a:ext cx="6096000" cy="1016000"/>
          </a:xfrm>
          <a:prstGeom prst="rect">
            <a:avLst/>
          </a:prstGeom>
          <a:noFill/>
          <a:ln w="16933" cap="flat" cmpd="sng">
            <a:noFill/>
            <a:prstDash val="solid"/>
            <a:round/>
          </a:ln>
        </p:spPr>
        <p:txBody>
          <a:bodyPr wrap="square" lIns="0" tIns="0" rIns="0" bIns="0" rtlCol="0" anchor="ctr" anchorCtr="0">
            <a:normAutofit fontScale="92500" lnSpcReduction="20000"/>
          </a:bodyPr>
          <a:lstStyle/>
          <a:p>
            <a:pPr indent="0" algn="l">
              <a:lnSpc>
                <a:spcPct val="100000"/>
              </a:lnSpc>
              <a:defRPr/>
            </a:pPr>
            <a:r>
              <a:rPr lang="en-US" sz="2800" b="1" i="0" u="none" strike="noStrike">
                <a:solidFill>
                  <a:srgbClr val="00B4D8"/>
                </a:solidFill>
                <a:latin typeface="Montserrat"/>
                <a:ea typeface="Montserrat"/>
                <a:cs typeface="Montserrat"/>
                <a:sym typeface="Montserrat"/>
              </a:rPr>
              <a:t>A ALTA MORTALIDADE É COMPENSADA PELA DESOVA MASSIVA</a:t>
            </a:r>
            <a:endParaRPr lang="en-US" sz="1100"/>
          </a:p>
        </p:txBody>
      </p:sp>
      <p:sp>
        <p:nvSpPr>
          <p:cNvPr id="4" name="AutoShape 4"/>
          <p:cNvSpPr/>
          <p:nvPr/>
        </p:nvSpPr>
        <p:spPr>
          <a:xfrm>
            <a:off x="9144000" y="2286000"/>
            <a:ext cx="6096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125000"/>
              </a:lnSpc>
              <a:defRPr/>
            </a:pPr>
            <a:r>
              <a:rPr lang="en-US" sz="2000" b="1" i="0" u="none" strike="noStrike">
                <a:solidFill>
                  <a:srgbClr val="FFFFFF"/>
                </a:solidFill>
                <a:latin typeface="Open Sans"/>
                <a:ea typeface="Open Sans"/>
                <a:cs typeface="Open Sans"/>
                <a:sym typeface="Open Sans"/>
              </a:rPr>
              <a:t>O ambiente aquático permite a liberação massiva de gametas, adotando alta mortalidade como estratégia para garantir a sobrevivência.</a:t>
            </a:r>
            <a:endParaRPr lang="en-US" sz="1100"/>
          </a:p>
        </p:txBody>
      </p:sp>
      <p:grpSp>
        <p:nvGrpSpPr>
          <p:cNvPr id="5" name="Group 5"/>
          <p:cNvGrpSpPr/>
          <p:nvPr/>
        </p:nvGrpSpPr>
        <p:grpSpPr>
          <a:xfrm>
            <a:off x="9143358" y="4044951"/>
            <a:ext cx="6096642" cy="984249"/>
            <a:chOff x="9143358" y="4044951"/>
            <a:chExt cx="6096642" cy="984249"/>
          </a:xfrm>
        </p:grpSpPr>
        <p:cxnSp>
          <p:nvCxnSpPr>
            <p:cNvPr id="6" name="Connector 6"/>
            <p:cNvCxnSpPr/>
            <p:nvPr/>
          </p:nvCxnSpPr>
          <p:spPr>
            <a:xfrm rot="-7161">
              <a:off x="9143365" y="4051300"/>
              <a:ext cx="6096000" cy="12700"/>
            </a:xfrm>
            <a:prstGeom prst="straightConnector1">
              <a:avLst/>
            </a:prstGeom>
            <a:solidFill>
              <a:srgbClr val="DEE0E3">
                <a:alpha val="100000"/>
              </a:srgbClr>
            </a:solidFill>
            <a:ln w="12700" cap="flat" cmpd="sng">
              <a:solidFill>
                <a:srgbClr val="8892B0">
                  <a:alpha val="30000"/>
                </a:srgbClr>
              </a:solidFill>
              <a:prstDash val="solid"/>
              <a:round/>
              <a:headEnd type="none" w="med" len="med"/>
              <a:tailEnd type="none" w="med" len="med"/>
            </a:ln>
          </p:spPr>
        </p:cxnSp>
        <p:sp>
          <p:nvSpPr>
            <p:cNvPr id="7" name="AutoShape 7"/>
            <p:cNvSpPr/>
            <p:nvPr/>
          </p:nvSpPr>
          <p:spPr>
            <a:xfrm>
              <a:off x="9144000" y="4267200"/>
              <a:ext cx="6096000" cy="762000"/>
            </a:xfrm>
            <a:prstGeom prst="rect">
              <a:avLst/>
            </a:prstGeom>
            <a:noFill/>
            <a:ln w="16933" cap="flat" cmpd="sng">
              <a:noFill/>
              <a:prstDash val="solid"/>
              <a:round/>
            </a:ln>
          </p:spPr>
          <p:txBody>
            <a:bodyPr wrap="square" lIns="0" tIns="0" rIns="0" bIns="0" rtlCol="0" anchor="t" anchorCtr="0">
              <a:normAutofit fontScale="92500" lnSpcReduction="20000"/>
            </a:bodyPr>
            <a:lstStyle/>
            <a:p>
              <a:pPr indent="0" algn="l">
                <a:lnSpc>
                  <a:spcPct val="125000"/>
                </a:lnSpc>
                <a:defRPr/>
              </a:pPr>
              <a:r>
                <a:rPr lang="en-US" sz="1600" b="1" i="0" u="none" strike="noStrike">
                  <a:solidFill>
                    <a:srgbClr val="FF7F50"/>
                  </a:solidFill>
                  <a:latin typeface="Open Sans"/>
                  <a:ea typeface="Open Sans"/>
                  <a:cs typeface="Open Sans"/>
                  <a:sym typeface="Open Sans"/>
                </a:rPr>
                <a:t>Desova Sincronizada</a:t>
              </a: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Macho e fêmea liberam gametas na água ao mesmo tempo. A fecundação é externa.</a:t>
              </a:r>
              <a:endParaRPr lang="en-US" sz="1100"/>
            </a:p>
          </p:txBody>
        </p:sp>
      </p:grpSp>
      <p:grpSp>
        <p:nvGrpSpPr>
          <p:cNvPr id="8" name="Group 8"/>
          <p:cNvGrpSpPr/>
          <p:nvPr/>
        </p:nvGrpSpPr>
        <p:grpSpPr>
          <a:xfrm>
            <a:off x="9143358" y="5314951"/>
            <a:ext cx="6096642" cy="984249"/>
            <a:chOff x="9143358" y="5314951"/>
            <a:chExt cx="6096642" cy="984249"/>
          </a:xfrm>
        </p:grpSpPr>
        <p:cxnSp>
          <p:nvCxnSpPr>
            <p:cNvPr id="9" name="Connector 9"/>
            <p:cNvCxnSpPr/>
            <p:nvPr/>
          </p:nvCxnSpPr>
          <p:spPr>
            <a:xfrm rot="-7161">
              <a:off x="9143365" y="5321300"/>
              <a:ext cx="6096000" cy="12700"/>
            </a:xfrm>
            <a:prstGeom prst="straightConnector1">
              <a:avLst/>
            </a:prstGeom>
            <a:solidFill>
              <a:srgbClr val="DEE0E3">
                <a:alpha val="100000"/>
              </a:srgbClr>
            </a:solidFill>
            <a:ln w="12700" cap="flat" cmpd="sng">
              <a:solidFill>
                <a:srgbClr val="8892B0">
                  <a:alpha val="30000"/>
                </a:srgbClr>
              </a:solidFill>
              <a:prstDash val="solid"/>
              <a:round/>
              <a:headEnd type="none" w="med" len="med"/>
              <a:tailEnd type="none" w="med" len="med"/>
            </a:ln>
          </p:spPr>
        </p:cxnSp>
        <p:sp>
          <p:nvSpPr>
            <p:cNvPr id="10" name="AutoShape 10"/>
            <p:cNvSpPr/>
            <p:nvPr/>
          </p:nvSpPr>
          <p:spPr>
            <a:xfrm>
              <a:off x="9144000" y="5537200"/>
              <a:ext cx="6096000" cy="762000"/>
            </a:xfrm>
            <a:prstGeom prst="rect">
              <a:avLst/>
            </a:prstGeom>
            <a:noFill/>
            <a:ln w="16933" cap="flat" cmpd="sng">
              <a:noFill/>
              <a:prstDash val="solid"/>
              <a:round/>
            </a:ln>
          </p:spPr>
          <p:txBody>
            <a:bodyPr wrap="square" lIns="0" tIns="0" rIns="0" bIns="0" rtlCol="0" anchor="t" anchorCtr="0">
              <a:normAutofit fontScale="92500" lnSpcReduction="20000"/>
            </a:bodyPr>
            <a:lstStyle/>
            <a:p>
              <a:pPr indent="0" algn="l">
                <a:lnSpc>
                  <a:spcPct val="125000"/>
                </a:lnSpc>
                <a:defRPr/>
              </a:pPr>
              <a:r>
                <a:rPr lang="en-US" sz="1600" b="1" i="0" u="none" strike="noStrike">
                  <a:solidFill>
                    <a:srgbClr val="FF7F50"/>
                  </a:solidFill>
                  <a:latin typeface="Open Sans"/>
                  <a:ea typeface="Open Sans"/>
                  <a:cs typeface="Open Sans"/>
                  <a:sym typeface="Open Sans"/>
                </a:rPr>
                <a:t>Estrategistas R</a:t>
              </a: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Milhões de minúsculos ovos. Zero cuidado parental, mortalidade superior a 99%.</a:t>
              </a:r>
              <a:endParaRPr lang="en-US" sz="1100"/>
            </a:p>
          </p:txBody>
        </p:sp>
      </p:grpSp>
      <p:grpSp>
        <p:nvGrpSpPr>
          <p:cNvPr id="11" name="Group 11"/>
          <p:cNvGrpSpPr/>
          <p:nvPr/>
        </p:nvGrpSpPr>
        <p:grpSpPr>
          <a:xfrm>
            <a:off x="9143358" y="6584951"/>
            <a:ext cx="6096642" cy="984249"/>
            <a:chOff x="9143358" y="6584951"/>
            <a:chExt cx="6096642" cy="984249"/>
          </a:xfrm>
        </p:grpSpPr>
        <p:cxnSp>
          <p:nvCxnSpPr>
            <p:cNvPr id="12" name="Connector 12"/>
            <p:cNvCxnSpPr/>
            <p:nvPr/>
          </p:nvCxnSpPr>
          <p:spPr>
            <a:xfrm rot="-7161">
              <a:off x="9143365" y="6591300"/>
              <a:ext cx="6096000" cy="12700"/>
            </a:xfrm>
            <a:prstGeom prst="straightConnector1">
              <a:avLst/>
            </a:prstGeom>
            <a:solidFill>
              <a:srgbClr val="DEE0E3">
                <a:alpha val="100000"/>
              </a:srgbClr>
            </a:solidFill>
            <a:ln w="12700" cap="flat" cmpd="sng">
              <a:solidFill>
                <a:srgbClr val="8892B0">
                  <a:alpha val="30000"/>
                </a:srgbClr>
              </a:solidFill>
              <a:prstDash val="solid"/>
              <a:round/>
              <a:headEnd type="none" w="med" len="med"/>
              <a:tailEnd type="none" w="med" len="med"/>
            </a:ln>
          </p:spPr>
        </p:cxnSp>
        <p:sp>
          <p:nvSpPr>
            <p:cNvPr id="13" name="AutoShape 13"/>
            <p:cNvSpPr/>
            <p:nvPr/>
          </p:nvSpPr>
          <p:spPr>
            <a:xfrm>
              <a:off x="9144000" y="6807200"/>
              <a:ext cx="6096000" cy="762000"/>
            </a:xfrm>
            <a:prstGeom prst="rect">
              <a:avLst/>
            </a:prstGeom>
            <a:noFill/>
            <a:ln w="16933" cap="flat" cmpd="sng">
              <a:noFill/>
              <a:prstDash val="solid"/>
              <a:round/>
            </a:ln>
          </p:spPr>
          <p:txBody>
            <a:bodyPr wrap="square" lIns="0" tIns="0" rIns="0" bIns="0" rtlCol="0" anchor="t" anchorCtr="0">
              <a:normAutofit fontScale="92500" lnSpcReduction="20000"/>
            </a:bodyPr>
            <a:lstStyle/>
            <a:p>
              <a:pPr indent="0" algn="l">
                <a:lnSpc>
                  <a:spcPct val="125000"/>
                </a:lnSpc>
                <a:defRPr/>
              </a:pPr>
              <a:r>
                <a:rPr lang="en-US" sz="1600" b="1" i="0" u="none" strike="noStrike">
                  <a:solidFill>
                    <a:srgbClr val="FF7F50"/>
                  </a:solidFill>
                  <a:latin typeface="Open Sans"/>
                  <a:ea typeface="Open Sans"/>
                  <a:cs typeface="Open Sans"/>
                  <a:sym typeface="Open Sans"/>
                </a:rPr>
                <a:t>Exceções Ovíparas (Estratégia K)</a:t>
              </a: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Poucas espécies investem na confecção de ninhos (acará) ou incubação bucal (tilápia).</a:t>
              </a:r>
              <a:endParaRPr lang="en-US" sz="1100"/>
            </a:p>
          </p:txBody>
        </p:sp>
      </p:gr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childTnLst>
                              <p:par>
                                <p:cTn id="9" presetID="10" presetClass="entr" presetSubtype="0" repeatCount="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childTnLst>
                        <p:par>
                          <p:cTn id="13" fill="hold">
                            <p:childTnLst>
                              <p:par>
                                <p:cTn id="14" presetID="10" presetClass="entr" presetSubtype="0" repeatCount="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childTnLst>
                        <p:par>
                          <p:cTn id="18" fill="hold">
                            <p:childTnLst>
                              <p:par>
                                <p:cTn id="19" presetID="10" presetClass="entr" presetSubtype="0" repeatCount="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childTnLst>
                        <p:par>
                          <p:cTn id="23" fill="hold">
                            <p:childTnLst>
                              <p:par>
                                <p:cTn id="24" presetID="10" presetClass="entr" presetSubtype="0" repeatCount="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9919" r="9919"/>
          <a:stretch>
            <a:fillRect/>
          </a:stretch>
        </p:blipFill>
        <p:spPr>
          <a:xfrm>
            <a:off x="6096000" y="1016000"/>
            <a:ext cx="9144000" cy="7112000"/>
          </a:xfrm>
          <a:prstGeom prst="rect">
            <a:avLst/>
          </a:prstGeom>
          <a:noFill/>
          <a:ln w="25400">
            <a:noFill/>
            <a:prstDash val="solid"/>
          </a:ln>
        </p:spPr>
      </p:pic>
      <p:sp>
        <p:nvSpPr>
          <p:cNvPr id="3" name="AutoShape 3"/>
          <p:cNvSpPr/>
          <p:nvPr/>
        </p:nvSpPr>
        <p:spPr>
          <a:xfrm>
            <a:off x="1016000" y="1016000"/>
            <a:ext cx="4572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100000"/>
              </a:lnSpc>
              <a:defRPr/>
            </a:pPr>
            <a:r>
              <a:rPr lang="en-US" sz="2800" b="1" i="0" u="none" strike="noStrike">
                <a:solidFill>
                  <a:srgbClr val="00B4D8"/>
                </a:solidFill>
                <a:latin typeface="Montserrat"/>
                <a:ea typeface="Montserrat"/>
                <a:cs typeface="Montserrat"/>
                <a:sym typeface="Montserrat"/>
              </a:rPr>
              <a:t>ADAPTAÇÕES GARANTEM A FERTILIZAÇÃO DIRETA</a:t>
            </a:r>
            <a:endParaRPr lang="en-US" sz="1100"/>
          </a:p>
        </p:txBody>
      </p:sp>
      <p:sp>
        <p:nvSpPr>
          <p:cNvPr id="4" name="AutoShape 4"/>
          <p:cNvSpPr/>
          <p:nvPr/>
        </p:nvSpPr>
        <p:spPr>
          <a:xfrm>
            <a:off x="1016000" y="2667000"/>
            <a:ext cx="4572000" cy="1778000"/>
          </a:xfrm>
          <a:prstGeom prst="rect">
            <a:avLst/>
          </a:prstGeom>
          <a:noFill/>
          <a:ln w="16933" cap="flat" cmpd="sng">
            <a:noFill/>
            <a:prstDash val="solid"/>
            <a:round/>
          </a:ln>
        </p:spPr>
        <p:txBody>
          <a:bodyPr wrap="square" lIns="0" tIns="0" rIns="0" bIns="0" rtlCol="0" anchor="ctr" anchorCtr="0">
            <a:normAutofit/>
          </a:bodyPr>
          <a:lstStyle/>
          <a:p>
            <a:pPr indent="0" algn="l">
              <a:lnSpc>
                <a:spcPct val="125000"/>
              </a:lnSpc>
              <a:defRPr/>
            </a:pPr>
            <a:r>
              <a:rPr lang="en-US" sz="1800" b="1" i="0" u="none" strike="noStrike">
                <a:solidFill>
                  <a:srgbClr val="FFFFFF"/>
                </a:solidFill>
                <a:latin typeface="Open Sans"/>
                <a:ea typeface="Open Sans"/>
                <a:cs typeface="Open Sans"/>
                <a:sym typeface="Open Sans"/>
              </a:rPr>
              <a:t>Tubarões e uma minoria de peixes ósseos desenvolveram adaptações estruturais para garantir o desenvolvimento seguro dos filhotes.</a:t>
            </a:r>
            <a:endParaRPr lang="en-US" sz="1100"/>
          </a:p>
        </p:txBody>
      </p:sp>
      <p:sp>
        <p:nvSpPr>
          <p:cNvPr id="5" name="AutoShape 5"/>
          <p:cNvSpPr/>
          <p:nvPr/>
        </p:nvSpPr>
        <p:spPr>
          <a:xfrm>
            <a:off x="1016000" y="4826000"/>
            <a:ext cx="4572000" cy="3302000"/>
          </a:xfrm>
          <a:prstGeom prst="rect">
            <a:avLst/>
          </a:prstGeom>
          <a:noFill/>
          <a:ln w="16933" cap="flat" cmpd="sng">
            <a:noFill/>
            <a:prstDash val="solid"/>
            <a:round/>
          </a:ln>
        </p:spPr>
        <p:txBody>
          <a:bodyPr wrap="square" lIns="0" tIns="0" rIns="0" bIns="0" rtlCol="0" anchor="t" anchorCtr="0">
            <a:normAutofit/>
          </a:bodyPr>
          <a:lstStyle/>
          <a:p>
            <a:pPr marL="203200" indent="-203200" algn="l">
              <a:lnSpc>
                <a:spcPct val="133333"/>
              </a:lnSpc>
              <a:buClr>
                <a:srgbClr val="FFFFFF"/>
              </a:buClr>
              <a:buChar char="•"/>
              <a:defRPr/>
            </a:pPr>
            <a:r>
              <a:rPr lang="en-US" sz="1600" b="1" i="0" u="none" strike="noStrike" dirty="0" err="1">
                <a:solidFill>
                  <a:srgbClr val="FFFFFF"/>
                </a:solidFill>
                <a:latin typeface="Open Sans"/>
                <a:ea typeface="Open Sans"/>
                <a:cs typeface="Open Sans"/>
                <a:sym typeface="Open Sans"/>
              </a:rPr>
              <a:t>Condrictes</a:t>
            </a:r>
            <a:r>
              <a:rPr lang="en-US" sz="1600" b="1" i="0" u="none" strike="noStrike" dirty="0">
                <a:solidFill>
                  <a:srgbClr val="FFFFFF"/>
                </a:solidFill>
                <a:latin typeface="Open Sans"/>
                <a:ea typeface="Open Sans"/>
                <a:cs typeface="Open Sans"/>
                <a:sym typeface="Open Sans"/>
              </a:rPr>
              <a:t> (100%): </a:t>
            </a:r>
            <a:r>
              <a:rPr lang="en-US" sz="1600" b="0" i="0" u="none" strike="noStrike" dirty="0">
                <a:solidFill>
                  <a:srgbClr val="8892B0"/>
                </a:solidFill>
                <a:latin typeface="Open Sans"/>
                <a:ea typeface="Open Sans"/>
                <a:cs typeface="Open Sans"/>
                <a:sym typeface="Open Sans"/>
              </a:rPr>
              <a:t>Machos </a:t>
            </a:r>
            <a:r>
              <a:rPr lang="en-US" sz="1600" b="0" i="0" u="none" strike="noStrike" dirty="0" err="1">
                <a:solidFill>
                  <a:srgbClr val="8892B0"/>
                </a:solidFill>
                <a:latin typeface="Open Sans"/>
                <a:ea typeface="Open Sans"/>
                <a:cs typeface="Open Sans"/>
                <a:sym typeface="Open Sans"/>
              </a:rPr>
              <a:t>possuem</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nadadeiras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pélvicas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modificadas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chamadas</a:t>
            </a:r>
            <a:r>
              <a:rPr lang="en-US" sz="1600" b="0" i="0" u="none" strike="noStrike" dirty="0">
                <a:solidFill>
                  <a:srgbClr val="8892B0"/>
                </a:solidFill>
                <a:latin typeface="Open Sans"/>
                <a:ea typeface="Open Sans"/>
                <a:cs typeface="Open Sans"/>
                <a:sym typeface="Open Sans"/>
              </a:rPr>
              <a:t> </a:t>
            </a:r>
            <a:r>
              <a:rPr lang="en-US" sz="1600" b="1" i="0" u="none" strike="noStrike" dirty="0">
                <a:solidFill>
                  <a:srgbClr val="FF7F50"/>
                </a:solidFill>
                <a:latin typeface="Open Sans"/>
                <a:ea typeface="Open Sans"/>
                <a:cs typeface="Open Sans"/>
                <a:sym typeface="Open Sans"/>
              </a:rPr>
              <a:t>claspers </a:t>
            </a:r>
            <a:r>
              <a:rPr lang="en-US" sz="1600" b="0" i="0" u="none" strike="noStrike" dirty="0">
                <a:solidFill>
                  <a:srgbClr val="8892B0"/>
                </a:solidFill>
                <a:latin typeface="Open Sans"/>
                <a:ea typeface="Open Sans"/>
                <a:cs typeface="Open Sans"/>
                <a:sym typeface="Open Sans"/>
              </a:rPr>
              <a:t>(</a:t>
            </a:r>
            <a:r>
              <a:rPr lang="en-US" sz="1600" b="0" i="0" u="none" strike="noStrike" dirty="0" err="1">
                <a:solidFill>
                  <a:srgbClr val="8892B0"/>
                </a:solidFill>
                <a:latin typeface="Open Sans"/>
                <a:ea typeface="Open Sans"/>
                <a:cs typeface="Open Sans"/>
                <a:sym typeface="Open Sans"/>
              </a:rPr>
              <a:t>málpogos</a:t>
            </a:r>
            <a:r>
              <a:rPr lang="en-US" sz="1600" b="0" i="0" u="none" strike="noStrike" dirty="0">
                <a:solidFill>
                  <a:srgbClr val="8892B0"/>
                </a:solidFill>
                <a:latin typeface="Open Sans"/>
                <a:ea typeface="Open Sans"/>
                <a:cs typeface="Open Sans"/>
                <a:sym typeface="Open Sans"/>
              </a:rPr>
              <a:t>) para copular com a </a:t>
            </a:r>
            <a:r>
              <a:rPr lang="en-US" sz="1600" b="0" i="0" u="none" strike="noStrike" dirty="0" err="1">
                <a:solidFill>
                  <a:srgbClr val="8892B0"/>
                </a:solidFill>
                <a:latin typeface="Open Sans"/>
                <a:ea typeface="Open Sans"/>
                <a:cs typeface="Open Sans"/>
                <a:sym typeface="Open Sans"/>
              </a:rPr>
              <a:t>fêmea</a:t>
            </a:r>
            <a:r>
              <a:rPr lang="en-US" sz="1600" b="0" i="0" u="none" strike="noStrike" dirty="0">
                <a:solidFill>
                  <a:srgbClr val="8892B0"/>
                </a:solidFill>
                <a:latin typeface="Open Sans"/>
                <a:ea typeface="Open Sans"/>
                <a:cs typeface="Open Sans"/>
                <a:sym typeface="Open Sans"/>
              </a:rPr>
              <a:t>.</a:t>
            </a:r>
            <a:endParaRPr lang="en-US" sz="1100" dirty="0"/>
          </a:p>
          <a:p>
            <a:pPr marL="203200" indent="-203200" algn="l">
              <a:lnSpc>
                <a:spcPct val="133333"/>
              </a:lnSpc>
              <a:buClr>
                <a:srgbClr val="FFFFFF"/>
              </a:buClr>
              <a:buChar char="•"/>
            </a:pPr>
            <a:r>
              <a:rPr lang="en-US" sz="1600" b="1" i="0" u="none" strike="noStrike" dirty="0" err="1">
                <a:solidFill>
                  <a:srgbClr val="FFFFFF"/>
                </a:solidFill>
                <a:latin typeface="Open Sans"/>
                <a:ea typeface="Open Sans"/>
                <a:cs typeface="Open Sans"/>
                <a:sym typeface="Open Sans"/>
              </a:rPr>
              <a:t>Osteíctes</a:t>
            </a:r>
            <a:r>
              <a:rPr lang="en-US" sz="1600" b="1" i="0" u="none" strike="noStrike" dirty="0">
                <a:solidFill>
                  <a:srgbClr val="FFFFFF"/>
                </a:solidFill>
                <a:latin typeface="Open Sans"/>
                <a:ea typeface="Open Sans"/>
                <a:cs typeface="Open Sans"/>
                <a:sym typeface="Open Sans"/>
              </a:rPr>
              <a:t> (2 a 3%): </a:t>
            </a:r>
            <a:r>
              <a:rPr lang="en-US" sz="1600" b="0" i="0" u="none" strike="noStrike" dirty="0" err="1">
                <a:solidFill>
                  <a:srgbClr val="8892B0"/>
                </a:solidFill>
                <a:latin typeface="Open Sans"/>
                <a:ea typeface="Open Sans"/>
                <a:cs typeface="Open Sans"/>
                <a:sym typeface="Open Sans"/>
              </a:rPr>
              <a:t>Algumas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espécies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possuem</a:t>
            </a:r>
            <a:r>
              <a:rPr lang="en-US" sz="1600" b="0" i="0" u="none" strike="noStrike" dirty="0">
                <a:solidFill>
                  <a:srgbClr val="8892B0"/>
                </a:solidFill>
                <a:latin typeface="Open Sans"/>
                <a:ea typeface="Open Sans"/>
                <a:cs typeface="Open Sans"/>
                <a:sym typeface="Open Sans"/>
              </a:rPr>
              <a:t> o </a:t>
            </a:r>
            <a:r>
              <a:rPr lang="en-US" sz="1600" b="1" i="0" u="none" strike="noStrike" dirty="0" err="1">
                <a:solidFill>
                  <a:srgbClr val="FF7F50"/>
                </a:solidFill>
                <a:latin typeface="Open Sans"/>
                <a:ea typeface="Open Sans"/>
                <a:cs typeface="Open Sans"/>
                <a:sym typeface="Open Sans"/>
              </a:rPr>
              <a:t>gonopódio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como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os</a:t>
            </a:r>
            <a:r>
              <a:rPr lang="en-US" sz="1600" b="0" i="0" u="none" strike="noStrike" dirty="0">
                <a:solidFill>
                  <a:srgbClr val="8892B0"/>
                </a:solidFill>
                <a:latin typeface="Open Sans"/>
                <a:ea typeface="Open Sans"/>
                <a:cs typeface="Open Sans"/>
                <a:sym typeface="Open Sans"/>
              </a:rPr>
              <a:t> Guppies.</a:t>
            </a:r>
          </a:p>
          <a:p>
            <a:pPr marL="203200" indent="-203200" algn="l">
              <a:lnSpc>
                <a:spcPct val="133333"/>
              </a:lnSpc>
              <a:buClr>
                <a:srgbClr val="FFFFFF"/>
              </a:buClr>
              <a:buChar char="•"/>
            </a:pPr>
            <a:r>
              <a:rPr lang="en-US" sz="1600" b="1" i="0" u="none" strike="noStrike" dirty="0">
                <a:solidFill>
                  <a:srgbClr val="FFFFFF"/>
                </a:solidFill>
                <a:latin typeface="Open Sans"/>
                <a:ea typeface="Open Sans"/>
                <a:cs typeface="Open Sans"/>
                <a:sym typeface="Open Sans"/>
              </a:rPr>
              <a:t>O </a:t>
            </a:r>
            <a:r>
              <a:rPr lang="en-US" sz="1600" b="1" i="0" u="none" strike="noStrike" dirty="0" err="1">
                <a:solidFill>
                  <a:srgbClr val="FFFFFF"/>
                </a:solidFill>
                <a:latin typeface="Open Sans"/>
                <a:ea typeface="Open Sans"/>
                <a:cs typeface="Open Sans"/>
                <a:sym typeface="Open Sans"/>
              </a:rPr>
              <a:t>Celacanto</a:t>
            </a:r>
            <a:r>
              <a:rPr lang="en-US" sz="1600" b="1" i="0" u="none" strike="noStrike" dirty="0">
                <a:solidFill>
                  <a:srgbClr val="FFFFFF"/>
                </a:solidFill>
                <a:latin typeface="Open Sans"/>
                <a:ea typeface="Open Sans"/>
                <a:cs typeface="Open Sans"/>
                <a:sym typeface="Open Sans"/>
              </a:rPr>
              <a:t>: </a:t>
            </a:r>
            <a:r>
              <a:rPr lang="en-US" sz="1600" b="0" i="0" u="none" strike="noStrike" dirty="0">
                <a:solidFill>
                  <a:srgbClr val="8892B0"/>
                </a:solidFill>
                <a:latin typeface="Open Sans"/>
                <a:ea typeface="Open Sans"/>
                <a:cs typeface="Open Sans"/>
                <a:sym typeface="Open Sans"/>
              </a:rPr>
              <a:t>Este </a:t>
            </a:r>
            <a:r>
              <a:rPr lang="en-US" sz="1600" b="0" i="0" u="none" strike="noStrike" dirty="0" err="1">
                <a:solidFill>
                  <a:srgbClr val="8892B0"/>
                </a:solidFill>
                <a:latin typeface="Open Sans"/>
                <a:ea typeface="Open Sans"/>
                <a:cs typeface="Open Sans"/>
                <a:sym typeface="Open Sans"/>
              </a:rPr>
              <a:t>famoso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fóssil</a:t>
            </a:r>
            <a:r>
              <a:rPr lang="en-US" sz="1600" b="0" i="0" u="none" strike="noStrike" dirty="0">
                <a:solidFill>
                  <a:srgbClr val="8892B0"/>
                </a:solidFill>
                <a:latin typeface="Open Sans"/>
                <a:ea typeface="Open Sans"/>
                <a:cs typeface="Open Sans"/>
                <a:sym typeface="Open Sans"/>
              </a:rPr>
              <a:t> vivo </a:t>
            </a:r>
            <a:r>
              <a:rPr lang="en-US" sz="1600" b="0" i="0" u="none" strike="noStrike" dirty="0" err="1">
                <a:solidFill>
                  <a:srgbClr val="8892B0"/>
                </a:solidFill>
                <a:latin typeface="Open Sans"/>
                <a:ea typeface="Open Sans"/>
                <a:cs typeface="Open Sans"/>
                <a:sym typeface="Open Sans"/>
              </a:rPr>
              <a:t>também</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recorre</a:t>
            </a:r>
            <a:r>
              <a:rPr lang="en-US" sz="1600" b="0" i="0" u="none" strike="noStrike" dirty="0">
                <a:solidFill>
                  <a:srgbClr val="8892B0"/>
                </a:solidFill>
                <a:latin typeface="Open Sans"/>
                <a:ea typeface="Open Sans"/>
                <a:cs typeface="Open Sans"/>
                <a:sym typeface="Open Sans"/>
              </a:rPr>
              <a:t> à </a:t>
            </a:r>
            <a:r>
              <a:rPr lang="en-US" sz="1600" b="0" i="0" u="none" strike="noStrike" dirty="0" err="1">
                <a:solidFill>
                  <a:srgbClr val="8892B0"/>
                </a:solidFill>
                <a:latin typeface="Open Sans"/>
                <a:ea typeface="Open Sans"/>
                <a:cs typeface="Open Sans"/>
                <a:sym typeface="Open Sans"/>
              </a:rPr>
              <a:t>fertilização</a:t>
            </a:r>
            <a:r>
              <a:rPr lang="en-US" sz="1600" b="0" i="0" u="none" strike="noStrike" dirty="0">
                <a:solidFill>
                  <a:srgbClr val="8892B0"/>
                </a:solidFill>
                <a:latin typeface="Open Sans"/>
                <a:ea typeface="Open Sans"/>
                <a:cs typeface="Open Sans"/>
                <a:sym typeface="Open Sans"/>
              </a:rPr>
              <a:t> interna e </a:t>
            </a:r>
            <a:r>
              <a:rPr lang="en-US" sz="1600" b="0" i="0" u="none" strike="noStrike" dirty="0" err="1">
                <a:solidFill>
                  <a:srgbClr val="8892B0"/>
                </a:solidFill>
                <a:latin typeface="Open Sans"/>
                <a:ea typeface="Open Sans"/>
                <a:cs typeface="Open Sans"/>
                <a:sym typeface="Open Sans"/>
              </a:rPr>
              <a:t>gesta</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seus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filhotes</a:t>
            </a:r>
            <a:r>
              <a:rPr lang="en-US" sz="1600" b="0" i="0" u="none" strike="noStrike" dirty="0">
                <a:solidFill>
                  <a:srgbClr val="8892B0"/>
                </a:solidFill>
                <a:latin typeface="Open Sans"/>
                <a:ea typeface="Open Sans"/>
                <a:cs typeface="Open Sans"/>
                <a:sym typeface="Open Sans"/>
              </a:rPr>
              <a:t>.</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childTnLst>
                              <p:par>
                                <p:cTn id="9" presetID="10" presetClass="entr" presetSubtype="0" repeatCount="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childTnLst>
                        <p:par>
                          <p:cTn id="13" fill="hold">
                            <p:childTnLst>
                              <p:par>
                                <p:cTn id="14" presetID="10" presetClass="entr" presetSubtype="0" repeatCount="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16000" y="762000"/>
            <a:ext cx="14224000" cy="635000"/>
          </a:xfrm>
          <a:prstGeom prst="rect">
            <a:avLst/>
          </a:prstGeom>
          <a:noFill/>
          <a:ln w="16933" cap="flat" cmpd="sng">
            <a:noFill/>
            <a:prstDash val="solid"/>
            <a:round/>
          </a:ln>
        </p:spPr>
        <p:txBody>
          <a:bodyPr wrap="square" lIns="0" tIns="0" rIns="0" bIns="0" rtlCol="0" anchor="ctr" anchorCtr="0">
            <a:normAutofit/>
          </a:bodyPr>
          <a:lstStyle/>
          <a:p>
            <a:pPr indent="0" algn="ctr">
              <a:lnSpc>
                <a:spcPct val="100000"/>
              </a:lnSpc>
              <a:defRPr/>
            </a:pPr>
            <a:r>
              <a:rPr lang="en-US" sz="3200" b="1" i="0" u="none" strike="noStrike">
                <a:solidFill>
                  <a:srgbClr val="00B4D8"/>
                </a:solidFill>
                <a:latin typeface="Montserrat"/>
                <a:ea typeface="Montserrat"/>
                <a:cs typeface="Montserrat"/>
                <a:sym typeface="Montserrat"/>
              </a:rPr>
              <a:t>QUADRO COMPARATIVO</a:t>
            </a:r>
            <a:endParaRPr lang="en-US" sz="1100"/>
          </a:p>
        </p:txBody>
      </p:sp>
      <p:sp>
        <p:nvSpPr>
          <p:cNvPr id="3" name="AutoShape 3"/>
          <p:cNvSpPr/>
          <p:nvPr/>
        </p:nvSpPr>
        <p:spPr>
          <a:xfrm>
            <a:off x="1016000" y="1397000"/>
            <a:ext cx="14224000" cy="508000"/>
          </a:xfrm>
          <a:prstGeom prst="rect">
            <a:avLst/>
          </a:prstGeom>
          <a:noFill/>
          <a:ln w="16933" cap="flat" cmpd="sng">
            <a:noFill/>
            <a:prstDash val="solid"/>
            <a:round/>
          </a:ln>
        </p:spPr>
        <p:txBody>
          <a:bodyPr wrap="square" lIns="0" tIns="0" rIns="0" bIns="0" rtlCol="0" anchor="ctr" anchorCtr="0">
            <a:normAutofit/>
          </a:bodyPr>
          <a:lstStyle/>
          <a:p>
            <a:pPr indent="0" algn="ctr">
              <a:lnSpc>
                <a:spcPct val="125000"/>
              </a:lnSpc>
              <a:defRPr/>
            </a:pPr>
            <a:r>
              <a:rPr lang="en-US" sz="2000" b="1" i="0" u="none" strike="noStrike">
                <a:solidFill>
                  <a:srgbClr val="FFFFFF"/>
                </a:solidFill>
                <a:latin typeface="Open Sans"/>
                <a:ea typeface="Open Sans"/>
                <a:cs typeface="Open Sans"/>
                <a:sym typeface="Open Sans"/>
              </a:rPr>
              <a:t>A Classe dos peixes apresenta evolução anatômica e fisiológica progressiva.</a:t>
            </a:r>
            <a:endParaRPr lang="en-US" sz="1100"/>
          </a:p>
        </p:txBody>
      </p:sp>
      <p:graphicFrame>
        <p:nvGraphicFramePr>
          <p:cNvPr id="4" name="Table 4"/>
          <p:cNvGraphicFramePr>
            <a:graphicFrameLocks noGrp="1"/>
          </p:cNvGraphicFramePr>
          <p:nvPr>
            <p:extLst>
              <p:ext uri="{D42A27DB-BD31-4B8C-83A1-F6EECF244321}">
                <p14:modId xmlns:p14="http://schemas.microsoft.com/office/powerpoint/2010/main" val="202561023"/>
              </p:ext>
            </p:extLst>
          </p:nvPr>
        </p:nvGraphicFramePr>
        <p:xfrm>
          <a:off x="1016000" y="2540000"/>
          <a:ext cx="14224000" cy="5080001"/>
        </p:xfrm>
        <a:graphic>
          <a:graphicData uri="http://schemas.openxmlformats.org/drawingml/2006/table">
            <a:tbl>
              <a:tblPr>
                <a:effectLst/>
              </a:tblPr>
              <a:tblGrid>
                <a:gridCol w="2794000">
                  <a:extLst>
                    <a:ext uri="{9D8B030D-6E8A-4147-A177-3AD203B41FA5}">
                      <a16:colId xmlns:a16="http://schemas.microsoft.com/office/drawing/2014/main" val="20000"/>
                    </a:ext>
                  </a:extLst>
                </a:gridCol>
                <a:gridCol w="3810000">
                  <a:extLst>
                    <a:ext uri="{9D8B030D-6E8A-4147-A177-3AD203B41FA5}">
                      <a16:colId xmlns:a16="http://schemas.microsoft.com/office/drawing/2014/main" val="20001"/>
                    </a:ext>
                  </a:extLst>
                </a:gridCol>
                <a:gridCol w="3810000">
                  <a:extLst>
                    <a:ext uri="{9D8B030D-6E8A-4147-A177-3AD203B41FA5}">
                      <a16:colId xmlns:a16="http://schemas.microsoft.com/office/drawing/2014/main" val="20002"/>
                    </a:ext>
                  </a:extLst>
                </a:gridCol>
                <a:gridCol w="3810000">
                  <a:extLst>
                    <a:ext uri="{9D8B030D-6E8A-4147-A177-3AD203B41FA5}">
                      <a16:colId xmlns:a16="http://schemas.microsoft.com/office/drawing/2014/main" val="20003"/>
                    </a:ext>
                  </a:extLst>
                </a:gridCol>
              </a:tblGrid>
              <a:tr h="983226">
                <a:tc>
                  <a:txBody>
                    <a:bodyPr/>
                    <a:lstStyle/>
                    <a:p>
                      <a:pPr indent="0" algn="l">
                        <a:lnSpc>
                          <a:spcPct val="100000"/>
                        </a:lnSpc>
                        <a:defRPr/>
                      </a:pPr>
                      <a:r>
                        <a:rPr lang="en-US" sz="1800" b="1" i="0" u="none" strike="noStrike" dirty="0" err="1">
                          <a:solidFill>
                            <a:schemeClr val="bg1"/>
                          </a:solidFill>
                          <a:latin typeface="Montserrat"/>
                          <a:ea typeface="Montserrat"/>
                          <a:cs typeface="Montserrat"/>
                          <a:sym typeface="Montserrat"/>
                        </a:rPr>
                        <a:t>Característica</a:t>
                      </a:r>
                      <a:endParaRPr lang="en-US" sz="1100" dirty="0">
                        <a:solidFill>
                          <a:schemeClr val="bg1"/>
                        </a:solidFill>
                      </a:endParaRPr>
                    </a:p>
                  </a:txBody>
                  <a:tcPr marL="177800" marR="177800" marT="127000" marB="127000" anchor="ctr">
                    <a:lnL>
                      <a:noFill/>
                    </a:lnL>
                    <a:lnR>
                      <a:noFill/>
                    </a:lnR>
                    <a:lnT>
                      <a:noFill/>
                    </a:lnT>
                    <a:lnB w="25400" cap="flat" cmpd="sng" algn="ctr">
                      <a:solidFill>
                        <a:srgbClr val="DDDEDF"/>
                      </a:solidFill>
                      <a:prstDash val="solid"/>
                      <a:round/>
                      <a:headEnd type="none" w="med" len="med"/>
                      <a:tailEnd type="none" w="med" len="med"/>
                    </a:lnB>
                    <a:solidFill>
                      <a:srgbClr val="00B4D8">
                        <a:alpha val="15000"/>
                      </a:srgbClr>
                    </a:solidFill>
                  </a:tcPr>
                </a:tc>
                <a:tc>
                  <a:txBody>
                    <a:bodyPr/>
                    <a:lstStyle/>
                    <a:p>
                      <a:pPr indent="0" algn="l">
                        <a:lnSpc>
                          <a:spcPct val="100000"/>
                        </a:lnSpc>
                        <a:defRPr/>
                      </a:pPr>
                      <a:r>
                        <a:rPr lang="en-US" sz="1800" b="1" i="0" u="none" strike="noStrike" dirty="0" err="1">
                          <a:solidFill>
                            <a:schemeClr val="bg1"/>
                          </a:solidFill>
                          <a:latin typeface="Montserrat"/>
                          <a:ea typeface="Montserrat"/>
                          <a:cs typeface="Montserrat"/>
                          <a:sym typeface="Montserrat"/>
                        </a:rPr>
                        <a:t>Agnatha</a:t>
                      </a:r>
                      <a:r>
                        <a:rPr lang="en-US" sz="1800" b="1" i="0" u="none" strike="noStrike" dirty="0">
                          <a:solidFill>
                            <a:schemeClr val="bg1"/>
                          </a:solidFill>
                          <a:latin typeface="Montserrat"/>
                          <a:ea typeface="Montserrat"/>
                          <a:cs typeface="Montserrat"/>
                          <a:sym typeface="Montserrat"/>
                        </a:rPr>
                        <a:t> (Sem </a:t>
                      </a:r>
                      <a:r>
                        <a:rPr lang="en-US" sz="1800" b="1" i="0" u="none" strike="noStrike" dirty="0" err="1">
                          <a:solidFill>
                            <a:schemeClr val="bg1"/>
                          </a:solidFill>
                          <a:latin typeface="Montserrat"/>
                          <a:ea typeface="Montserrat"/>
                          <a:cs typeface="Montserrat"/>
                          <a:sym typeface="Montserrat"/>
                        </a:rPr>
                        <a:t>Mandíbula</a:t>
                      </a:r>
                      <a:r>
                        <a:rPr lang="en-US" sz="1800" b="1" i="0" u="none" strike="noStrike" dirty="0">
                          <a:solidFill>
                            <a:schemeClr val="bg1"/>
                          </a:solidFill>
                          <a:latin typeface="Montserrat"/>
                          <a:ea typeface="Montserrat"/>
                          <a:cs typeface="Montserrat"/>
                          <a:sym typeface="Montserrat"/>
                        </a:rPr>
                        <a:t>)</a:t>
                      </a:r>
                      <a:endParaRPr lang="en-US" sz="1100" dirty="0">
                        <a:solidFill>
                          <a:schemeClr val="bg1"/>
                        </a:solidFill>
                      </a:endParaRPr>
                    </a:p>
                  </a:txBody>
                  <a:tcPr marL="177800" marR="177800" marT="127000" marB="127000" anchor="ctr">
                    <a:lnL>
                      <a:noFill/>
                    </a:lnL>
                    <a:lnR>
                      <a:noFill/>
                    </a:lnR>
                    <a:lnT>
                      <a:noFill/>
                    </a:lnT>
                    <a:lnB w="25400" cap="flat" cmpd="sng" algn="ctr">
                      <a:solidFill>
                        <a:srgbClr val="DDDEDF"/>
                      </a:solidFill>
                      <a:prstDash val="solid"/>
                      <a:round/>
                      <a:headEnd type="none" w="med" len="med"/>
                      <a:tailEnd type="none" w="med" len="med"/>
                    </a:lnB>
                    <a:solidFill>
                      <a:srgbClr val="00B4D8">
                        <a:alpha val="15000"/>
                      </a:srgbClr>
                    </a:solidFill>
                  </a:tcPr>
                </a:tc>
                <a:tc>
                  <a:txBody>
                    <a:bodyPr/>
                    <a:lstStyle/>
                    <a:p>
                      <a:pPr indent="0" algn="l">
                        <a:lnSpc>
                          <a:spcPct val="100000"/>
                        </a:lnSpc>
                        <a:defRPr/>
                      </a:pPr>
                      <a:r>
                        <a:rPr lang="en-US" sz="1800" b="1" i="0" u="none" strike="noStrike">
                          <a:solidFill>
                            <a:schemeClr val="bg1"/>
                          </a:solidFill>
                          <a:latin typeface="Montserrat"/>
                          <a:ea typeface="Montserrat"/>
                          <a:cs typeface="Montserrat"/>
                          <a:sym typeface="Montserrat"/>
                        </a:rPr>
                        <a:t>Chondrichthyes (Cartilaginosos)</a:t>
                      </a:r>
                      <a:endParaRPr lang="en-US" sz="1100">
                        <a:solidFill>
                          <a:schemeClr val="bg1"/>
                        </a:solidFill>
                      </a:endParaRPr>
                    </a:p>
                  </a:txBody>
                  <a:tcPr marL="177800" marR="177800" marT="127000" marB="127000" anchor="ctr">
                    <a:lnL>
                      <a:noFill/>
                    </a:lnL>
                    <a:lnR>
                      <a:noFill/>
                    </a:lnR>
                    <a:lnT>
                      <a:noFill/>
                    </a:lnT>
                    <a:lnB w="25400" cap="flat" cmpd="sng" algn="ctr">
                      <a:solidFill>
                        <a:srgbClr val="DDDEDF"/>
                      </a:solidFill>
                      <a:prstDash val="solid"/>
                      <a:round/>
                      <a:headEnd type="none" w="med" len="med"/>
                      <a:tailEnd type="none" w="med" len="med"/>
                    </a:lnB>
                    <a:solidFill>
                      <a:srgbClr val="00B4D8">
                        <a:alpha val="15000"/>
                      </a:srgbClr>
                    </a:solidFill>
                  </a:tcPr>
                </a:tc>
                <a:tc>
                  <a:txBody>
                    <a:bodyPr/>
                    <a:lstStyle/>
                    <a:p>
                      <a:pPr indent="0" algn="l">
                        <a:lnSpc>
                          <a:spcPct val="100000"/>
                        </a:lnSpc>
                        <a:defRPr/>
                      </a:pPr>
                      <a:r>
                        <a:rPr lang="en-US" sz="1800" b="1" i="0" u="none" strike="noStrike">
                          <a:solidFill>
                            <a:schemeClr val="bg1"/>
                          </a:solidFill>
                          <a:latin typeface="Montserrat"/>
                          <a:ea typeface="Montserrat"/>
                          <a:cs typeface="Montserrat"/>
                          <a:sym typeface="Montserrat"/>
                        </a:rPr>
                        <a:t>Osteichthyes (Ósseos)</a:t>
                      </a:r>
                      <a:endParaRPr lang="en-US" sz="1100">
                        <a:solidFill>
                          <a:schemeClr val="bg1"/>
                        </a:solidFill>
                      </a:endParaRPr>
                    </a:p>
                  </a:txBody>
                  <a:tcPr marL="177800" marR="177800" marT="127000" marB="127000" anchor="ctr">
                    <a:lnL>
                      <a:noFill/>
                    </a:lnL>
                    <a:lnR>
                      <a:noFill/>
                    </a:lnR>
                    <a:lnT>
                      <a:noFill/>
                    </a:lnT>
                    <a:lnB w="25400" cap="flat" cmpd="sng" algn="ctr">
                      <a:solidFill>
                        <a:srgbClr val="DDDEDF"/>
                      </a:solidFill>
                      <a:prstDash val="solid"/>
                      <a:round/>
                      <a:headEnd type="none" w="med" len="med"/>
                      <a:tailEnd type="none" w="med" len="med"/>
                    </a:lnB>
                    <a:solidFill>
                      <a:srgbClr val="00B4D8">
                        <a:alpha val="15000"/>
                      </a:srgbClr>
                    </a:solidFill>
                  </a:tcPr>
                </a:tc>
                <a:extLst>
                  <a:ext uri="{0D108BD9-81ED-4DB2-BD59-A6C34878D82A}">
                    <a16:rowId xmlns:a16="http://schemas.microsoft.com/office/drawing/2014/main" val="10000"/>
                  </a:ext>
                </a:extLst>
              </a:tr>
              <a:tr h="819355">
                <a:tc>
                  <a:txBody>
                    <a:bodyPr/>
                    <a:lstStyle/>
                    <a:p>
                      <a:pPr indent="0" algn="l">
                        <a:lnSpc>
                          <a:spcPct val="100000"/>
                        </a:lnSpc>
                        <a:defRPr/>
                      </a:pPr>
                      <a:r>
                        <a:rPr lang="en-US" sz="1600" b="1" i="0" u="none" strike="noStrike">
                          <a:solidFill>
                            <a:schemeClr val="bg1"/>
                          </a:solidFill>
                          <a:latin typeface="Open Sans"/>
                          <a:ea typeface="Open Sans"/>
                          <a:cs typeface="Open Sans"/>
                          <a:sym typeface="Open Sans"/>
                        </a:rPr>
                        <a:t>Esqueleto</a:t>
                      </a:r>
                      <a:endParaRPr lang="en-US" sz="1100">
                        <a:solidFill>
                          <a:schemeClr val="bg1"/>
                        </a:solidFill>
                      </a:endParaRPr>
                    </a:p>
                  </a:txBody>
                  <a:tcPr marL="177800" marR="177800" marT="127000" marB="127000" anchor="ctr">
                    <a:lnL>
                      <a:noFill/>
                    </a:lnL>
                    <a:lnR>
                      <a:noFill/>
                    </a:lnR>
                    <a:lnT w="254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dirty="0" err="1">
                          <a:solidFill>
                            <a:schemeClr val="bg1"/>
                          </a:solidFill>
                          <a:latin typeface="Open Sans"/>
                          <a:ea typeface="Open Sans"/>
                          <a:cs typeface="Open Sans"/>
                          <a:sym typeface="Open Sans"/>
                        </a:rPr>
                        <a:t>Cartilagem</a:t>
                      </a:r>
                      <a:r>
                        <a:rPr lang="en-US" sz="1600" b="0" i="0" u="none" strike="noStrike" dirty="0">
                          <a:solidFill>
                            <a:schemeClr val="bg1"/>
                          </a:solidFill>
                          <a:latin typeface="Open Sans"/>
                          <a:ea typeface="Open Sans"/>
                          <a:cs typeface="Open Sans"/>
                          <a:sym typeface="Open Sans"/>
                        </a:rPr>
                        <a:t> simples</a:t>
                      </a:r>
                      <a:endParaRPr lang="en-US" sz="1100" dirty="0">
                        <a:solidFill>
                          <a:schemeClr val="bg1"/>
                        </a:solidFill>
                      </a:endParaRPr>
                    </a:p>
                  </a:txBody>
                  <a:tcPr marL="177800" marR="177800" marT="127000" marB="127000" anchor="ctr">
                    <a:lnL>
                      <a:noFill/>
                    </a:lnL>
                    <a:lnR>
                      <a:noFill/>
                    </a:lnR>
                    <a:lnT w="254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a:solidFill>
                            <a:schemeClr val="bg1"/>
                          </a:solidFill>
                          <a:latin typeface="Open Sans"/>
                          <a:ea typeface="Open Sans"/>
                          <a:cs typeface="Open Sans"/>
                          <a:sym typeface="Open Sans"/>
                        </a:rPr>
                        <a:t>Cartilagem flexível</a:t>
                      </a:r>
                      <a:endParaRPr lang="en-US" sz="1100">
                        <a:solidFill>
                          <a:schemeClr val="bg1"/>
                        </a:solidFill>
                      </a:endParaRPr>
                    </a:p>
                  </a:txBody>
                  <a:tcPr marL="177800" marR="177800" marT="127000" marB="127000" anchor="ctr">
                    <a:lnL>
                      <a:noFill/>
                    </a:lnL>
                    <a:lnR>
                      <a:noFill/>
                    </a:lnR>
                    <a:lnT w="254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a:solidFill>
                            <a:schemeClr val="bg1"/>
                          </a:solidFill>
                          <a:latin typeface="Open Sans"/>
                          <a:ea typeface="Open Sans"/>
                          <a:cs typeface="Open Sans"/>
                          <a:sym typeface="Open Sans"/>
                        </a:rPr>
                        <a:t>Osso calcificado</a:t>
                      </a:r>
                      <a:endParaRPr lang="en-US" sz="1100">
                        <a:solidFill>
                          <a:schemeClr val="bg1"/>
                        </a:solidFill>
                      </a:endParaRPr>
                    </a:p>
                  </a:txBody>
                  <a:tcPr marL="177800" marR="177800" marT="127000" marB="127000" anchor="ctr">
                    <a:lnL>
                      <a:noFill/>
                    </a:lnL>
                    <a:lnR>
                      <a:noFill/>
                    </a:lnR>
                    <a:lnT w="254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extLst>
                  <a:ext uri="{0D108BD9-81ED-4DB2-BD59-A6C34878D82A}">
                    <a16:rowId xmlns:a16="http://schemas.microsoft.com/office/drawing/2014/main" val="10001"/>
                  </a:ext>
                </a:extLst>
              </a:tr>
              <a:tr h="819355">
                <a:tc>
                  <a:txBody>
                    <a:bodyPr/>
                    <a:lstStyle/>
                    <a:p>
                      <a:pPr indent="0" algn="l">
                        <a:lnSpc>
                          <a:spcPct val="100000"/>
                        </a:lnSpc>
                        <a:defRPr/>
                      </a:pPr>
                      <a:r>
                        <a:rPr lang="en-US" sz="1600" b="1" i="0" u="none" strike="noStrike">
                          <a:solidFill>
                            <a:schemeClr val="bg1"/>
                          </a:solidFill>
                          <a:latin typeface="Open Sans"/>
                          <a:ea typeface="Open Sans"/>
                          <a:cs typeface="Open Sans"/>
                          <a:sym typeface="Open Sans"/>
                        </a:rPr>
                        <a:t>Mandíbula</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a:solidFill>
                            <a:schemeClr val="bg1"/>
                          </a:solidFill>
                          <a:latin typeface="Open Sans"/>
                          <a:ea typeface="Open Sans"/>
                          <a:cs typeface="Open Sans"/>
                          <a:sym typeface="Open Sans"/>
                        </a:rPr>
                        <a:t>Ausente</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dirty="0" err="1">
                          <a:solidFill>
                            <a:schemeClr val="bg1"/>
                          </a:solidFill>
                          <a:latin typeface="Open Sans"/>
                          <a:ea typeface="Open Sans"/>
                          <a:cs typeface="Open Sans"/>
                          <a:sym typeface="Open Sans"/>
                        </a:rPr>
                        <a:t>Presente</a:t>
                      </a:r>
                      <a:endParaRPr lang="en-US" sz="1100" dirty="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dirty="0" err="1">
                          <a:solidFill>
                            <a:schemeClr val="bg1"/>
                          </a:solidFill>
                          <a:latin typeface="Open Sans"/>
                          <a:ea typeface="Open Sans"/>
                          <a:cs typeface="Open Sans"/>
                          <a:sym typeface="Open Sans"/>
                        </a:rPr>
                        <a:t>Presente</a:t>
                      </a:r>
                      <a:endParaRPr lang="en-US" sz="1100" dirty="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extLst>
                  <a:ext uri="{0D108BD9-81ED-4DB2-BD59-A6C34878D82A}">
                    <a16:rowId xmlns:a16="http://schemas.microsoft.com/office/drawing/2014/main" val="10002"/>
                  </a:ext>
                </a:extLst>
              </a:tr>
              <a:tr h="819355">
                <a:tc>
                  <a:txBody>
                    <a:bodyPr/>
                    <a:lstStyle/>
                    <a:p>
                      <a:pPr indent="0" algn="l">
                        <a:lnSpc>
                          <a:spcPct val="100000"/>
                        </a:lnSpc>
                        <a:defRPr/>
                      </a:pPr>
                      <a:r>
                        <a:rPr lang="en-US" sz="1600" b="1" i="0" u="none" strike="noStrike">
                          <a:solidFill>
                            <a:schemeClr val="bg1"/>
                          </a:solidFill>
                          <a:latin typeface="Open Sans"/>
                          <a:ea typeface="Open Sans"/>
                          <a:cs typeface="Open Sans"/>
                          <a:sym typeface="Open Sans"/>
                        </a:rPr>
                        <a:t>Brânquias</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a:solidFill>
                            <a:schemeClr val="bg1"/>
                          </a:solidFill>
                          <a:latin typeface="Open Sans"/>
                          <a:ea typeface="Open Sans"/>
                          <a:cs typeface="Open Sans"/>
                          <a:sym typeface="Open Sans"/>
                        </a:rPr>
                        <a:t>Fendas livres</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a:solidFill>
                            <a:schemeClr val="bg1"/>
                          </a:solidFill>
                          <a:latin typeface="Open Sans"/>
                          <a:ea typeface="Open Sans"/>
                          <a:cs typeface="Open Sans"/>
                          <a:sym typeface="Open Sans"/>
                        </a:rPr>
                        <a:t>Fendas livres</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dirty="0" err="1">
                          <a:solidFill>
                            <a:schemeClr val="bg1"/>
                          </a:solidFill>
                          <a:latin typeface="Open Sans"/>
                          <a:ea typeface="Open Sans"/>
                          <a:cs typeface="Open Sans"/>
                          <a:sym typeface="Open Sans"/>
                        </a:rPr>
                        <a:t>Protegidas</a:t>
                      </a:r>
                      <a:r>
                        <a:rPr lang="en-US" sz="1600" b="0" i="0" u="none" strike="noStrike" dirty="0">
                          <a:solidFill>
                            <a:schemeClr val="bg1"/>
                          </a:solidFill>
                          <a:latin typeface="Open Sans"/>
                          <a:ea typeface="Open Sans"/>
                          <a:cs typeface="Open Sans"/>
                          <a:sym typeface="Open Sans"/>
                        </a:rPr>
                        <a:t> </a:t>
                      </a:r>
                      <a:r>
                        <a:rPr lang="en-US" sz="1600" b="0" i="0" u="none" strike="noStrike" dirty="0" err="1">
                          <a:solidFill>
                            <a:schemeClr val="bg1"/>
                          </a:solidFill>
                          <a:latin typeface="Open Sans"/>
                          <a:ea typeface="Open Sans"/>
                          <a:cs typeface="Open Sans"/>
                          <a:sym typeface="Open Sans"/>
                        </a:rPr>
                        <a:t>por</a:t>
                      </a:r>
                      <a:r>
                        <a:rPr lang="en-US" sz="1600" b="0" i="0" u="none" strike="noStrike" dirty="0">
                          <a:solidFill>
                            <a:schemeClr val="bg1"/>
                          </a:solidFill>
                          <a:latin typeface="Open Sans"/>
                          <a:ea typeface="Open Sans"/>
                          <a:cs typeface="Open Sans"/>
                          <a:sym typeface="Open Sans"/>
                        </a:rPr>
                        <a:t> </a:t>
                      </a:r>
                      <a:r>
                        <a:rPr lang="en-US" sz="1600" b="0" i="0" u="none" strike="noStrike" dirty="0" err="1">
                          <a:solidFill>
                            <a:schemeClr val="bg1"/>
                          </a:solidFill>
                          <a:latin typeface="Open Sans"/>
                          <a:ea typeface="Open Sans"/>
                          <a:cs typeface="Open Sans"/>
                          <a:sym typeface="Open Sans"/>
                        </a:rPr>
                        <a:t>Opérculo</a:t>
                      </a:r>
                      <a:endParaRPr lang="en-US" sz="1100" dirty="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extLst>
                  <a:ext uri="{0D108BD9-81ED-4DB2-BD59-A6C34878D82A}">
                    <a16:rowId xmlns:a16="http://schemas.microsoft.com/office/drawing/2014/main" val="10003"/>
                  </a:ext>
                </a:extLst>
              </a:tr>
              <a:tr h="819355">
                <a:tc>
                  <a:txBody>
                    <a:bodyPr/>
                    <a:lstStyle/>
                    <a:p>
                      <a:pPr indent="0" algn="l">
                        <a:lnSpc>
                          <a:spcPct val="100000"/>
                        </a:lnSpc>
                        <a:defRPr/>
                      </a:pPr>
                      <a:r>
                        <a:rPr lang="en-US" sz="1600" b="1" i="0" u="none" strike="noStrike">
                          <a:solidFill>
                            <a:schemeClr val="bg1"/>
                          </a:solidFill>
                          <a:latin typeface="Open Sans"/>
                          <a:ea typeface="Open Sans"/>
                          <a:cs typeface="Open Sans"/>
                          <a:sym typeface="Open Sans"/>
                        </a:rPr>
                        <a:t>Flutuabilidade</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a:solidFill>
                            <a:schemeClr val="bg1"/>
                          </a:solidFill>
                          <a:latin typeface="Open Sans"/>
                          <a:ea typeface="Open Sans"/>
                          <a:cs typeface="Open Sans"/>
                          <a:sym typeface="Open Sans"/>
                        </a:rPr>
                        <a:t>Nenhum controle</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a:solidFill>
                            <a:schemeClr val="bg1"/>
                          </a:solidFill>
                          <a:latin typeface="Open Sans"/>
                          <a:ea typeface="Open Sans"/>
                          <a:cs typeface="Open Sans"/>
                          <a:sym typeface="Open Sans"/>
                        </a:rPr>
                        <a:t>Fígado oleoso (esqualeno)</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dirty="0" err="1">
                          <a:solidFill>
                            <a:schemeClr val="bg1"/>
                          </a:solidFill>
                          <a:latin typeface="Open Sans"/>
                          <a:ea typeface="Open Sans"/>
                          <a:cs typeface="Open Sans"/>
                          <a:sym typeface="Open Sans"/>
                        </a:rPr>
                        <a:t>Bexiga</a:t>
                      </a:r>
                      <a:r>
                        <a:rPr lang="en-US" sz="1600" b="0" i="0" u="none" strike="noStrike" dirty="0">
                          <a:solidFill>
                            <a:schemeClr val="bg1"/>
                          </a:solidFill>
                          <a:latin typeface="Open Sans"/>
                          <a:ea typeface="Open Sans"/>
                          <a:cs typeface="Open Sans"/>
                          <a:sym typeface="Open Sans"/>
                        </a:rPr>
                        <a:t> </a:t>
                      </a:r>
                      <a:r>
                        <a:rPr lang="en-US" sz="1600" b="0" i="0" u="none" strike="noStrike" dirty="0" err="1">
                          <a:solidFill>
                            <a:schemeClr val="bg1"/>
                          </a:solidFill>
                          <a:latin typeface="Open Sans"/>
                          <a:ea typeface="Open Sans"/>
                          <a:cs typeface="Open Sans"/>
                          <a:sym typeface="Open Sans"/>
                        </a:rPr>
                        <a:t>natatória</a:t>
                      </a:r>
                      <a:endParaRPr lang="en-US" sz="1100" dirty="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extLst>
                  <a:ext uri="{0D108BD9-81ED-4DB2-BD59-A6C34878D82A}">
                    <a16:rowId xmlns:a16="http://schemas.microsoft.com/office/drawing/2014/main" val="10004"/>
                  </a:ext>
                </a:extLst>
              </a:tr>
              <a:tr h="819355">
                <a:tc>
                  <a:txBody>
                    <a:bodyPr/>
                    <a:lstStyle/>
                    <a:p>
                      <a:pPr indent="0" algn="l">
                        <a:lnSpc>
                          <a:spcPct val="100000"/>
                        </a:lnSpc>
                        <a:defRPr/>
                      </a:pPr>
                      <a:r>
                        <a:rPr lang="en-US" sz="1600" b="1" i="0" u="none" strike="noStrike">
                          <a:solidFill>
                            <a:schemeClr val="bg1"/>
                          </a:solidFill>
                          <a:latin typeface="Open Sans"/>
                          <a:ea typeface="Open Sans"/>
                          <a:cs typeface="Open Sans"/>
                          <a:sym typeface="Open Sans"/>
                        </a:rPr>
                        <a:t>Fecundação</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a:solidFill>
                            <a:schemeClr val="bg1"/>
                          </a:solidFill>
                          <a:latin typeface="Open Sans"/>
                          <a:ea typeface="Open Sans"/>
                          <a:cs typeface="Open Sans"/>
                          <a:sym typeface="Open Sans"/>
                        </a:rPr>
                        <a:t>Externa</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a:solidFill>
                            <a:schemeClr val="bg1"/>
                          </a:solidFill>
                          <a:latin typeface="Open Sans"/>
                          <a:ea typeface="Open Sans"/>
                          <a:cs typeface="Open Sans"/>
                          <a:sym typeface="Open Sans"/>
                        </a:rPr>
                        <a:t>Predominantemente Interna</a:t>
                      </a:r>
                      <a:endParaRPr lang="en-US" sz="110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tc>
                  <a:txBody>
                    <a:bodyPr/>
                    <a:lstStyle/>
                    <a:p>
                      <a:pPr indent="0" algn="l">
                        <a:lnSpc>
                          <a:spcPct val="100000"/>
                        </a:lnSpc>
                        <a:defRPr/>
                      </a:pPr>
                      <a:r>
                        <a:rPr lang="en-US" sz="1600" b="0" i="0" u="none" strike="noStrike" dirty="0" err="1">
                          <a:solidFill>
                            <a:schemeClr val="bg1"/>
                          </a:solidFill>
                          <a:latin typeface="Open Sans"/>
                          <a:ea typeface="Open Sans"/>
                          <a:cs typeface="Open Sans"/>
                          <a:sym typeface="Open Sans"/>
                        </a:rPr>
                        <a:t>Predominantemente</a:t>
                      </a:r>
                      <a:r>
                        <a:rPr lang="en-US" sz="1600" b="0" i="0" u="none" strike="noStrike" dirty="0">
                          <a:solidFill>
                            <a:schemeClr val="bg1"/>
                          </a:solidFill>
                          <a:latin typeface="Open Sans"/>
                          <a:ea typeface="Open Sans"/>
                          <a:cs typeface="Open Sans"/>
                          <a:sym typeface="Open Sans"/>
                        </a:rPr>
                        <a:t> Externa</a:t>
                      </a:r>
                      <a:endParaRPr lang="en-US" sz="1100" dirty="0">
                        <a:solidFill>
                          <a:schemeClr val="bg1"/>
                        </a:solidFill>
                      </a:endParaRPr>
                    </a:p>
                  </a:txBody>
                  <a:tcPr marL="177800" marR="177800" marT="127000" marB="127000" anchor="ctr">
                    <a:lnL>
                      <a:noFill/>
                    </a:lnL>
                    <a:lnR>
                      <a:noFill/>
                    </a:lnR>
                    <a:lnT w="12700" cap="flat" cmpd="sng" algn="ctr">
                      <a:solidFill>
                        <a:srgbClr val="DDDEDF"/>
                      </a:solidFill>
                      <a:prstDash val="solid"/>
                      <a:round/>
                      <a:headEnd type="none" w="med" len="med"/>
                      <a:tailEnd type="none" w="med" len="med"/>
                    </a:lnT>
                    <a:lnB w="12700" cap="flat" cmpd="sng" algn="ctr">
                      <a:solidFill>
                        <a:srgbClr val="DDDEDF"/>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childTnLst>
                        <p:par>
                          <p:cTn id="9" fill="hold">
                            <p:childTnLst>
                              <p:par>
                                <p:cTn id="10" presetID="10" presetClass="entr" presetSubtype="0" repeatCount="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CCBA0F28-060F-8FFA-B601-5E63111178EA}"/>
              </a:ext>
            </a:extLst>
          </p:cNvPr>
          <p:cNvPicPr>
            <a:picLocks noChangeAspect="1"/>
          </p:cNvPicPr>
          <p:nvPr/>
        </p:nvPicPr>
        <p:blipFill>
          <a:blip r:embed="rId3"/>
          <a:stretch>
            <a:fillRect/>
          </a:stretch>
        </p:blipFill>
        <p:spPr>
          <a:xfrm>
            <a:off x="-16828" y="0"/>
            <a:ext cx="16272828" cy="9153466"/>
          </a:xfrm>
          <a:prstGeom prst="rect">
            <a:avLst/>
          </a:prstGeom>
        </p:spPr>
      </p:pic>
      <p:pic>
        <p:nvPicPr>
          <p:cNvPr id="6146" name="Picture 2" descr="ID, por favor? Sei que é um meme, não estou brincando. : r/Fish">
            <a:extLst>
              <a:ext uri="{FF2B5EF4-FFF2-40B4-BE49-F238E27FC236}">
                <a16:creationId xmlns:a16="http://schemas.microsoft.com/office/drawing/2014/main" id="{373EC7EC-3FC1-02A9-CBDD-41AF0C2B48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52" y="0"/>
            <a:ext cx="3464077" cy="346407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9F9BD5A7-75D8-F82C-AE2C-F088946501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45078" y="0"/>
            <a:ext cx="2191570" cy="227375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ralalero Tralala – Topper – Brainrot – PNG 06">
            <a:extLst>
              <a:ext uri="{FF2B5EF4-FFF2-40B4-BE49-F238E27FC236}">
                <a16:creationId xmlns:a16="http://schemas.microsoft.com/office/drawing/2014/main" id="{4DA5CF83-F4A4-5E65-917D-6D53AA7D9C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97055" y="5689389"/>
            <a:ext cx="3958945" cy="3464077"/>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Argumentos">
            <a:extLst>
              <a:ext uri="{FF2B5EF4-FFF2-40B4-BE49-F238E27FC236}">
                <a16:creationId xmlns:a16="http://schemas.microsoft.com/office/drawing/2014/main" id="{E8231743-8F33-41B1-FF8B-E8FD105E851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352" y="6838950"/>
            <a:ext cx="2305050" cy="2305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457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20358" r="20358"/>
          <a:stretch>
            <a:fillRect/>
          </a:stretch>
        </p:blipFill>
        <p:spPr>
          <a:xfrm>
            <a:off x="8128000" y="0"/>
            <a:ext cx="8128000" cy="9144000"/>
          </a:xfrm>
          <a:prstGeom prst="rect">
            <a:avLst/>
          </a:prstGeom>
          <a:noFill/>
          <a:ln w="25400">
            <a:noFill/>
            <a:prstDash val="solid"/>
          </a:ln>
        </p:spPr>
      </p:pic>
      <p:sp>
        <p:nvSpPr>
          <p:cNvPr id="3" name="AutoShape 3"/>
          <p:cNvSpPr/>
          <p:nvPr/>
        </p:nvSpPr>
        <p:spPr>
          <a:xfrm>
            <a:off x="1016000" y="1016000"/>
            <a:ext cx="6350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100000"/>
              </a:lnSpc>
              <a:defRPr/>
            </a:pPr>
            <a:r>
              <a:rPr lang="en-US" sz="2800" b="1" i="0" u="none" strike="noStrike">
                <a:solidFill>
                  <a:srgbClr val="00B4D8"/>
                </a:solidFill>
                <a:latin typeface="Montserrat"/>
                <a:ea typeface="Montserrat"/>
                <a:cs typeface="Montserrat"/>
                <a:sym typeface="Montserrat"/>
              </a:rPr>
              <a:t>A TAXONOMIA BASEIA-SE NO ESQUELETO E FISIOLOGIA</a:t>
            </a:r>
            <a:endParaRPr lang="en-US" sz="1100"/>
          </a:p>
        </p:txBody>
      </p:sp>
      <p:sp>
        <p:nvSpPr>
          <p:cNvPr id="4" name="AutoShape 4"/>
          <p:cNvSpPr/>
          <p:nvPr/>
        </p:nvSpPr>
        <p:spPr>
          <a:xfrm>
            <a:off x="1016000" y="2667000"/>
            <a:ext cx="6350000" cy="762000"/>
          </a:xfrm>
          <a:prstGeom prst="rect">
            <a:avLst/>
          </a:prstGeom>
          <a:noFill/>
          <a:ln w="16933" cap="flat" cmpd="sng">
            <a:noFill/>
            <a:prstDash val="solid"/>
            <a:round/>
          </a:ln>
        </p:spPr>
        <p:txBody>
          <a:bodyPr wrap="square" lIns="0" tIns="0" rIns="0" bIns="0" rtlCol="0" anchor="ctr" anchorCtr="0">
            <a:normAutofit/>
          </a:bodyPr>
          <a:lstStyle/>
          <a:p>
            <a:pPr indent="0" algn="l">
              <a:lnSpc>
                <a:spcPct val="116666"/>
              </a:lnSpc>
              <a:defRPr/>
            </a:pPr>
            <a:r>
              <a:rPr lang="en-US" sz="2000" b="1" i="0" u="none" strike="noStrike">
                <a:solidFill>
                  <a:srgbClr val="FFFFFF"/>
                </a:solidFill>
                <a:latin typeface="Montserrat"/>
                <a:ea typeface="Montserrat"/>
                <a:cs typeface="Montserrat"/>
                <a:sym typeface="Montserrat"/>
              </a:rPr>
              <a:t>A maior classe de vertebrados divide-se em três linhagens essenciais.</a:t>
            </a:r>
            <a:endParaRPr lang="en-US" sz="1100"/>
          </a:p>
        </p:txBody>
      </p:sp>
      <p:cxnSp>
        <p:nvCxnSpPr>
          <p:cNvPr id="5" name="Connector 5"/>
          <p:cNvCxnSpPr/>
          <p:nvPr/>
        </p:nvCxnSpPr>
        <p:spPr>
          <a:xfrm rot="-6875">
            <a:off x="1015365" y="3543300"/>
            <a:ext cx="6350000" cy="12700"/>
          </a:xfrm>
          <a:prstGeom prst="straightConnector1">
            <a:avLst/>
          </a:prstGeom>
          <a:solidFill>
            <a:srgbClr val="DEE0E3">
              <a:alpha val="100000"/>
            </a:srgbClr>
          </a:solidFill>
          <a:ln w="12700" cap="flat" cmpd="sng">
            <a:solidFill>
              <a:srgbClr val="8892B0">
                <a:alpha val="30000"/>
              </a:srgbClr>
            </a:solidFill>
            <a:prstDash val="solid"/>
            <a:round/>
            <a:headEnd type="none" w="med" len="med"/>
            <a:tailEnd type="none" w="med" len="med"/>
          </a:ln>
        </p:spPr>
      </p:cxnSp>
      <p:grpSp>
        <p:nvGrpSpPr>
          <p:cNvPr id="6" name="Group 6"/>
          <p:cNvGrpSpPr/>
          <p:nvPr/>
        </p:nvGrpSpPr>
        <p:grpSpPr>
          <a:xfrm>
            <a:off x="1016000" y="3937000"/>
            <a:ext cx="6273800" cy="762000"/>
            <a:chOff x="1016000" y="3937000"/>
            <a:chExt cx="6273800" cy="762000"/>
          </a:xfrm>
        </p:grpSpPr>
        <p:sp>
          <p:nvSpPr>
            <p:cNvPr id="7" name="AutoShape 7"/>
            <p:cNvSpPr/>
            <p:nvPr/>
          </p:nvSpPr>
          <p:spPr>
            <a:xfrm>
              <a:off x="1016000" y="3937000"/>
              <a:ext cx="76200" cy="635000"/>
            </a:xfrm>
            <a:prstGeom prst="roundRect">
              <a:avLst>
                <a:gd name="adj" fmla="val 0"/>
              </a:avLst>
            </a:prstGeom>
            <a:solidFill>
              <a:srgbClr val="00B4D8">
                <a:alpha val="100000"/>
              </a:srgbClr>
            </a:solidFill>
            <a:ln w="25400" cap="flat" cmpd="sng">
              <a:noFill/>
              <a:prstDash val="solid"/>
              <a:round/>
            </a:ln>
          </p:spPr>
          <p:txBody>
            <a:bodyPr wrap="square" lIns="63500" tIns="63500" rIns="63500" bIns="63500" rtlCol="0" anchor="ctr"/>
            <a:lstStyle/>
            <a:p>
              <a:pPr algn="ctr">
                <a:defRPr/>
              </a:pPr>
              <a:endParaRPr/>
            </a:p>
          </p:txBody>
        </p:sp>
        <p:sp>
          <p:nvSpPr>
            <p:cNvPr id="8" name="AutoShape 8"/>
            <p:cNvSpPr/>
            <p:nvPr/>
          </p:nvSpPr>
          <p:spPr>
            <a:xfrm>
              <a:off x="1320800" y="3937000"/>
              <a:ext cx="5969000" cy="762000"/>
            </a:xfrm>
            <a:prstGeom prst="rect">
              <a:avLst/>
            </a:prstGeom>
            <a:noFill/>
            <a:ln w="16933" cap="flat" cmpd="sng">
              <a:noFill/>
              <a:prstDash val="solid"/>
              <a:round/>
            </a:ln>
          </p:spPr>
          <p:txBody>
            <a:bodyPr wrap="square" lIns="0" tIns="0" rIns="0" bIns="0" rtlCol="0" anchor="t" anchorCtr="0">
              <a:normAutofit/>
            </a:bodyPr>
            <a:lstStyle/>
            <a:p>
              <a:pPr indent="0" algn="l">
                <a:lnSpc>
                  <a:spcPct val="125000"/>
                </a:lnSpc>
                <a:defRPr/>
              </a:pPr>
              <a:r>
                <a:rPr lang="en-US" sz="2000" b="1" i="0" u="none" strike="noStrike">
                  <a:solidFill>
                    <a:srgbClr val="FFFFFF"/>
                  </a:solidFill>
                  <a:latin typeface="Montserrat"/>
                  <a:ea typeface="Montserrat"/>
                  <a:cs typeface="Montserrat"/>
                  <a:sym typeface="Montserrat"/>
                </a:rPr>
                <a:t>Agnatha</a:t>
              </a:r>
              <a:br>
                <a:rPr lang="en-US" sz="1800" b="0" i="0" u="none" strike="noStrike">
                  <a:solidFill>
                    <a:srgbClr val="8892B0"/>
                  </a:solidFill>
                  <a:latin typeface="Open Sans"/>
                  <a:ea typeface="Open Sans"/>
                  <a:cs typeface="Open Sans"/>
                  <a:sym typeface="Open Sans"/>
                </a:rPr>
              </a:br>
              <a:r>
                <a:rPr lang="en-US" sz="1800" b="0" i="0" u="none" strike="noStrike">
                  <a:solidFill>
                    <a:srgbClr val="8892B0"/>
                  </a:solidFill>
                  <a:latin typeface="Open Sans"/>
                  <a:ea typeface="Open Sans"/>
                  <a:cs typeface="Open Sans"/>
                  <a:sym typeface="Open Sans"/>
                </a:rPr>
                <a:t>Vertebrados primitivos sem mandíbula.</a:t>
              </a:r>
              <a:endParaRPr lang="en-US" sz="1100"/>
            </a:p>
          </p:txBody>
        </p:sp>
      </p:grpSp>
      <p:grpSp>
        <p:nvGrpSpPr>
          <p:cNvPr id="9" name="Group 9"/>
          <p:cNvGrpSpPr/>
          <p:nvPr/>
        </p:nvGrpSpPr>
        <p:grpSpPr>
          <a:xfrm>
            <a:off x="1016000" y="5207000"/>
            <a:ext cx="6273800" cy="762000"/>
            <a:chOff x="1016000" y="5207000"/>
            <a:chExt cx="6273800" cy="762000"/>
          </a:xfrm>
        </p:grpSpPr>
        <p:sp>
          <p:nvSpPr>
            <p:cNvPr id="10" name="AutoShape 10"/>
            <p:cNvSpPr/>
            <p:nvPr/>
          </p:nvSpPr>
          <p:spPr>
            <a:xfrm>
              <a:off x="1016000" y="5207000"/>
              <a:ext cx="76200" cy="635000"/>
            </a:xfrm>
            <a:prstGeom prst="roundRect">
              <a:avLst>
                <a:gd name="adj" fmla="val 0"/>
              </a:avLst>
            </a:prstGeom>
            <a:solidFill>
              <a:srgbClr val="00B4D8">
                <a:alpha val="100000"/>
              </a:srgbClr>
            </a:solidFill>
            <a:ln w="25400" cap="flat" cmpd="sng">
              <a:noFill/>
              <a:prstDash val="solid"/>
              <a:round/>
            </a:ln>
          </p:spPr>
          <p:txBody>
            <a:bodyPr wrap="square" lIns="63500" tIns="63500" rIns="63500" bIns="63500" rtlCol="0" anchor="ctr"/>
            <a:lstStyle/>
            <a:p>
              <a:pPr algn="ctr">
                <a:defRPr/>
              </a:pPr>
              <a:endParaRPr/>
            </a:p>
          </p:txBody>
        </p:sp>
        <p:sp>
          <p:nvSpPr>
            <p:cNvPr id="11" name="AutoShape 11"/>
            <p:cNvSpPr/>
            <p:nvPr/>
          </p:nvSpPr>
          <p:spPr>
            <a:xfrm>
              <a:off x="1320800" y="5207000"/>
              <a:ext cx="5969000" cy="762000"/>
            </a:xfrm>
            <a:prstGeom prst="rect">
              <a:avLst/>
            </a:prstGeom>
            <a:noFill/>
            <a:ln w="16933" cap="flat" cmpd="sng">
              <a:noFill/>
              <a:prstDash val="solid"/>
              <a:round/>
            </a:ln>
          </p:spPr>
          <p:txBody>
            <a:bodyPr wrap="square" lIns="0" tIns="0" rIns="0" bIns="0" rtlCol="0" anchor="t" anchorCtr="0">
              <a:normAutofit/>
            </a:bodyPr>
            <a:lstStyle/>
            <a:p>
              <a:pPr indent="0" algn="l">
                <a:lnSpc>
                  <a:spcPct val="125000"/>
                </a:lnSpc>
                <a:defRPr/>
              </a:pPr>
              <a:r>
                <a:rPr lang="en-US" sz="2000" b="1" i="0" u="none" strike="noStrike">
                  <a:solidFill>
                    <a:srgbClr val="FFFFFF"/>
                  </a:solidFill>
                  <a:latin typeface="Montserrat"/>
                  <a:ea typeface="Montserrat"/>
                  <a:cs typeface="Montserrat"/>
                  <a:sym typeface="Montserrat"/>
                </a:rPr>
                <a:t>Chondrichthyes</a:t>
              </a:r>
              <a:br>
                <a:rPr lang="en-US" sz="1800" b="0" i="0" u="none" strike="noStrike">
                  <a:solidFill>
                    <a:srgbClr val="8892B0"/>
                  </a:solidFill>
                  <a:latin typeface="Open Sans"/>
                  <a:ea typeface="Open Sans"/>
                  <a:cs typeface="Open Sans"/>
                  <a:sym typeface="Open Sans"/>
                </a:rPr>
              </a:br>
              <a:r>
                <a:rPr lang="en-US" sz="1800" b="0" i="0" u="none" strike="noStrike">
                  <a:solidFill>
                    <a:srgbClr val="8892B0"/>
                  </a:solidFill>
                  <a:latin typeface="Open Sans"/>
                  <a:ea typeface="Open Sans"/>
                  <a:cs typeface="Open Sans"/>
                  <a:sym typeface="Open Sans"/>
                </a:rPr>
                <a:t>Peixes com esqueleto cartilaginoso.</a:t>
              </a:r>
              <a:endParaRPr lang="en-US" sz="1100"/>
            </a:p>
          </p:txBody>
        </p:sp>
      </p:grpSp>
      <p:grpSp>
        <p:nvGrpSpPr>
          <p:cNvPr id="12" name="Group 12"/>
          <p:cNvGrpSpPr/>
          <p:nvPr/>
        </p:nvGrpSpPr>
        <p:grpSpPr>
          <a:xfrm>
            <a:off x="1016000" y="6477000"/>
            <a:ext cx="6273800" cy="762000"/>
            <a:chOff x="1016000" y="6477000"/>
            <a:chExt cx="6273800" cy="762000"/>
          </a:xfrm>
        </p:grpSpPr>
        <p:sp>
          <p:nvSpPr>
            <p:cNvPr id="13" name="AutoShape 13"/>
            <p:cNvSpPr/>
            <p:nvPr/>
          </p:nvSpPr>
          <p:spPr>
            <a:xfrm>
              <a:off x="1016000" y="6477000"/>
              <a:ext cx="76200" cy="635000"/>
            </a:xfrm>
            <a:prstGeom prst="roundRect">
              <a:avLst>
                <a:gd name="adj" fmla="val 0"/>
              </a:avLst>
            </a:prstGeom>
            <a:solidFill>
              <a:srgbClr val="00B4D8">
                <a:alpha val="100000"/>
              </a:srgbClr>
            </a:solidFill>
            <a:ln w="25400" cap="flat" cmpd="sng">
              <a:noFill/>
              <a:prstDash val="solid"/>
              <a:round/>
            </a:ln>
          </p:spPr>
          <p:txBody>
            <a:bodyPr wrap="square" lIns="63500" tIns="63500" rIns="63500" bIns="63500" rtlCol="0" anchor="ctr"/>
            <a:lstStyle/>
            <a:p>
              <a:pPr algn="ctr">
                <a:defRPr/>
              </a:pPr>
              <a:endParaRPr/>
            </a:p>
          </p:txBody>
        </p:sp>
        <p:sp>
          <p:nvSpPr>
            <p:cNvPr id="14" name="AutoShape 14"/>
            <p:cNvSpPr/>
            <p:nvPr/>
          </p:nvSpPr>
          <p:spPr>
            <a:xfrm>
              <a:off x="1320800" y="6477000"/>
              <a:ext cx="5969000" cy="762000"/>
            </a:xfrm>
            <a:prstGeom prst="rect">
              <a:avLst/>
            </a:prstGeom>
            <a:noFill/>
            <a:ln w="16933" cap="flat" cmpd="sng">
              <a:noFill/>
              <a:prstDash val="solid"/>
              <a:round/>
            </a:ln>
          </p:spPr>
          <p:txBody>
            <a:bodyPr wrap="square" lIns="0" tIns="0" rIns="0" bIns="0" rtlCol="0" anchor="t" anchorCtr="0">
              <a:normAutofit fontScale="92500"/>
            </a:bodyPr>
            <a:lstStyle/>
            <a:p>
              <a:pPr indent="0" algn="l">
                <a:lnSpc>
                  <a:spcPct val="125000"/>
                </a:lnSpc>
                <a:defRPr/>
              </a:pPr>
              <a:r>
                <a:rPr lang="en-US" sz="2000" b="1" i="0" u="none" strike="noStrike">
                  <a:solidFill>
                    <a:srgbClr val="FFFFFF"/>
                  </a:solidFill>
                  <a:latin typeface="Montserrat"/>
                  <a:ea typeface="Montserrat"/>
                  <a:cs typeface="Montserrat"/>
                  <a:sym typeface="Montserrat"/>
                </a:rPr>
                <a:t>Osteichthyes</a:t>
              </a:r>
              <a:br>
                <a:rPr lang="en-US" sz="1800" b="0" i="0" u="none" strike="noStrike">
                  <a:solidFill>
                    <a:srgbClr val="8892B0"/>
                  </a:solidFill>
                  <a:latin typeface="Open Sans"/>
                  <a:ea typeface="Open Sans"/>
                  <a:cs typeface="Open Sans"/>
                  <a:sym typeface="Open Sans"/>
                </a:rPr>
              </a:br>
              <a:r>
                <a:rPr lang="en-US" sz="1800" b="0" i="0" u="none" strike="noStrike">
                  <a:solidFill>
                    <a:srgbClr val="8892B0"/>
                  </a:solidFill>
                  <a:latin typeface="Open Sans"/>
                  <a:ea typeface="Open Sans"/>
                  <a:cs typeface="Open Sans"/>
                  <a:sym typeface="Open Sans"/>
                </a:rPr>
                <a:t>Peixes com esqueleto calcificado, o grupo mais abundante.</a:t>
              </a:r>
              <a:endParaRPr lang="en-US" sz="1100"/>
            </a:p>
          </p:txBody>
        </p:sp>
      </p:gr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7168" r="7168"/>
          <a:stretch>
            <a:fillRect/>
          </a:stretch>
        </p:blipFill>
        <p:spPr>
          <a:xfrm>
            <a:off x="6096000" y="1016000"/>
            <a:ext cx="9144000" cy="7112000"/>
          </a:xfrm>
          <a:prstGeom prst="rect">
            <a:avLst/>
          </a:prstGeom>
          <a:noFill/>
          <a:ln w="25400">
            <a:noFill/>
            <a:prstDash val="solid"/>
          </a:ln>
        </p:spPr>
      </p:pic>
      <p:sp>
        <p:nvSpPr>
          <p:cNvPr id="3" name="AutoShape 3"/>
          <p:cNvSpPr/>
          <p:nvPr/>
        </p:nvSpPr>
        <p:spPr>
          <a:xfrm>
            <a:off x="1016000" y="1016000"/>
            <a:ext cx="4572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100000"/>
              </a:lnSpc>
              <a:defRPr/>
            </a:pPr>
            <a:r>
              <a:rPr lang="en-US" sz="2800" b="1" i="0" u="none" strike="noStrike">
                <a:solidFill>
                  <a:srgbClr val="00B4D8"/>
                </a:solidFill>
                <a:latin typeface="Montserrat"/>
                <a:ea typeface="Montserrat"/>
                <a:cs typeface="Montserrat"/>
                <a:sym typeface="Montserrat"/>
              </a:rPr>
              <a:t>AGNATHAS SOBREVIVEM ATRAVÉS DE PARASITISMO</a:t>
            </a:r>
            <a:endParaRPr lang="en-US" sz="1100"/>
          </a:p>
        </p:txBody>
      </p:sp>
      <p:sp>
        <p:nvSpPr>
          <p:cNvPr id="4" name="AutoShape 4"/>
          <p:cNvSpPr/>
          <p:nvPr/>
        </p:nvSpPr>
        <p:spPr>
          <a:xfrm>
            <a:off x="1016000" y="2667000"/>
            <a:ext cx="4572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125000"/>
              </a:lnSpc>
              <a:defRPr/>
            </a:pPr>
            <a:r>
              <a:rPr lang="en-US" sz="1800" b="1" i="0" u="none" strike="noStrike">
                <a:solidFill>
                  <a:srgbClr val="FFFFFF"/>
                </a:solidFill>
                <a:latin typeface="Open Sans"/>
                <a:ea typeface="Open Sans"/>
                <a:cs typeface="Open Sans"/>
                <a:sym typeface="Open Sans"/>
              </a:rPr>
              <a:t>Os vertebrados vivos mais primitivos utilizam bocas em forma de ventosa e secreção de muco.</a:t>
            </a:r>
            <a:endParaRPr lang="en-US" sz="1100"/>
          </a:p>
        </p:txBody>
      </p:sp>
      <p:sp>
        <p:nvSpPr>
          <p:cNvPr id="5" name="AutoShape 5"/>
          <p:cNvSpPr/>
          <p:nvPr/>
        </p:nvSpPr>
        <p:spPr>
          <a:xfrm>
            <a:off x="1016000" y="4445000"/>
            <a:ext cx="4572000" cy="3556000"/>
          </a:xfrm>
          <a:prstGeom prst="rect">
            <a:avLst/>
          </a:prstGeom>
          <a:noFill/>
          <a:ln w="16933" cap="flat" cmpd="sng">
            <a:noFill/>
            <a:prstDash val="solid"/>
            <a:round/>
          </a:ln>
        </p:spPr>
        <p:txBody>
          <a:bodyPr wrap="square" lIns="0" tIns="0" rIns="0" bIns="0" rtlCol="0" anchor="t" anchorCtr="0">
            <a:normAutofit/>
          </a:bodyPr>
          <a:lstStyle/>
          <a:p>
            <a:pPr marL="203200" indent="-203200" algn="l">
              <a:lnSpc>
                <a:spcPct val="133333"/>
              </a:lnSpc>
              <a:buClr>
                <a:srgbClr val="FFFFFF"/>
              </a:buClr>
              <a:buChar char="•"/>
              <a:defRPr/>
            </a:pPr>
            <a:r>
              <a:rPr lang="en-US" sz="1600" b="1" i="0" u="none" strike="noStrike" dirty="0" err="1">
                <a:solidFill>
                  <a:srgbClr val="FFFFFF"/>
                </a:solidFill>
                <a:latin typeface="Open Sans"/>
                <a:ea typeface="Open Sans"/>
                <a:cs typeface="Open Sans"/>
                <a:sym typeface="Open Sans"/>
              </a:rPr>
              <a:t>Ausência</a:t>
            </a:r>
            <a:r>
              <a:rPr lang="en-US" sz="1600" b="1" i="0" u="none" strike="noStrike" dirty="0">
                <a:solidFill>
                  <a:srgbClr val="FFFFFF"/>
                </a:solidFill>
                <a:latin typeface="Open Sans"/>
                <a:ea typeface="Open Sans"/>
                <a:cs typeface="Open Sans"/>
                <a:sym typeface="Open Sans"/>
              </a:rPr>
              <a:t> de </a:t>
            </a:r>
            <a:r>
              <a:rPr lang="en-US" sz="1600" b="1" i="0" u="none" strike="noStrike" dirty="0" err="1">
                <a:solidFill>
                  <a:srgbClr val="FFFFFF"/>
                </a:solidFill>
                <a:latin typeface="Open Sans"/>
                <a:ea typeface="Open Sans"/>
                <a:cs typeface="Open Sans"/>
                <a:sym typeface="Open Sans"/>
              </a:rPr>
              <a:t>mandíbula</a:t>
            </a:r>
            <a:r>
              <a:rPr lang="en-US" sz="1600" b="1" i="0" u="none" strike="noStrike" dirty="0">
                <a:solidFill>
                  <a:srgbClr val="FFFFFF"/>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Esqueleto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totalmente</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cartilaginoso</a:t>
            </a:r>
            <a:r>
              <a:rPr lang="en-US" sz="1600" b="0" i="0" u="none" strike="noStrike" dirty="0">
                <a:solidFill>
                  <a:srgbClr val="8892B0"/>
                </a:solidFill>
                <a:latin typeface="Open Sans"/>
                <a:ea typeface="Open Sans"/>
                <a:cs typeface="Open Sans"/>
                <a:sym typeface="Open Sans"/>
              </a:rPr>
              <a:t> e </a:t>
            </a:r>
            <a:r>
              <a:rPr lang="en-US" sz="1600" b="0" i="0" u="none" strike="noStrike" dirty="0" err="1">
                <a:solidFill>
                  <a:srgbClr val="8892B0"/>
                </a:solidFill>
                <a:latin typeface="Open Sans"/>
                <a:ea typeface="Open Sans"/>
                <a:cs typeface="Open Sans"/>
                <a:sym typeface="Open Sans"/>
              </a:rPr>
              <a:t>pele</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sem</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escamas</a:t>
            </a:r>
            <a:r>
              <a:rPr lang="en-US" sz="1600" b="0" i="0" u="none" strike="noStrike" dirty="0">
                <a:solidFill>
                  <a:srgbClr val="8892B0"/>
                </a:solidFill>
                <a:latin typeface="Open Sans"/>
                <a:ea typeface="Open Sans"/>
                <a:cs typeface="Open Sans"/>
                <a:sym typeface="Open Sans"/>
              </a:rPr>
              <a:t>.</a:t>
            </a:r>
            <a:endParaRPr lang="en-US" sz="1100" dirty="0"/>
          </a:p>
          <a:p>
            <a:pPr marL="203200" indent="-203200" algn="l">
              <a:lnSpc>
                <a:spcPct val="133333"/>
              </a:lnSpc>
              <a:buClr>
                <a:srgbClr val="FFFFFF"/>
              </a:buClr>
              <a:buChar char="•"/>
            </a:pPr>
            <a:r>
              <a:rPr lang="en-US" sz="1600" b="1" i="0" u="none" strike="noStrike" dirty="0" err="1">
                <a:solidFill>
                  <a:srgbClr val="FFFFFF"/>
                </a:solidFill>
                <a:latin typeface="Open Sans"/>
                <a:ea typeface="Open Sans"/>
                <a:cs typeface="Open Sans"/>
                <a:sym typeface="Open Sans"/>
              </a:rPr>
              <a:t>Lampreias</a:t>
            </a:r>
            <a:r>
              <a:rPr lang="en-US" sz="1600" b="1" i="0" u="none" strike="noStrike" dirty="0">
                <a:solidFill>
                  <a:srgbClr val="FFFFFF"/>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Ectoparasitas</a:t>
            </a:r>
            <a:r>
              <a:rPr lang="en-US" sz="1600" b="0" i="0" u="none" strike="noStrike" dirty="0">
                <a:solidFill>
                  <a:srgbClr val="8892B0"/>
                </a:solidFill>
                <a:latin typeface="Open Sans"/>
                <a:ea typeface="Open Sans"/>
                <a:cs typeface="Open Sans"/>
                <a:sym typeface="Open Sans"/>
              </a:rPr>
              <a:t>. Boca circular </a:t>
            </a:r>
            <a:r>
              <a:rPr lang="en-US" sz="1600" b="0" i="0" u="none" strike="noStrike" dirty="0" err="1">
                <a:solidFill>
                  <a:srgbClr val="8892B0"/>
                </a:solidFill>
                <a:latin typeface="Open Sans"/>
                <a:ea typeface="Open Sans"/>
                <a:cs typeface="Open Sans"/>
                <a:sym typeface="Open Sans"/>
              </a:rPr>
              <a:t>em</a:t>
            </a:r>
            <a:r>
              <a:rPr lang="en-US" sz="1600" b="0" i="0" u="none" strike="noStrike" dirty="0">
                <a:solidFill>
                  <a:srgbClr val="8892B0"/>
                </a:solidFill>
                <a:latin typeface="Open Sans"/>
                <a:ea typeface="Open Sans"/>
                <a:cs typeface="Open Sans"/>
                <a:sym typeface="Open Sans"/>
              </a:rPr>
              <a:t> forma de </a:t>
            </a:r>
            <a:r>
              <a:rPr lang="en-US" sz="1600" b="0" i="0" u="none" strike="noStrike" dirty="0" err="1">
                <a:solidFill>
                  <a:srgbClr val="8892B0"/>
                </a:solidFill>
                <a:latin typeface="Open Sans"/>
                <a:ea typeface="Open Sans"/>
                <a:cs typeface="Open Sans"/>
                <a:sym typeface="Open Sans"/>
              </a:rPr>
              <a:t>ventosa</a:t>
            </a:r>
            <a:r>
              <a:rPr lang="en-US" sz="1600" b="0" i="0" u="none" strike="noStrike" dirty="0">
                <a:solidFill>
                  <a:srgbClr val="8892B0"/>
                </a:solidFill>
                <a:latin typeface="Open Sans"/>
                <a:ea typeface="Open Sans"/>
                <a:cs typeface="Open Sans"/>
                <a:sym typeface="Open Sans"/>
              </a:rPr>
              <a:t> com </a:t>
            </a:r>
            <a:r>
              <a:rPr lang="en-US" sz="1600" b="0" i="0" u="none" strike="noStrike" dirty="0" err="1">
                <a:solidFill>
                  <a:srgbClr val="8892B0"/>
                </a:solidFill>
                <a:latin typeface="Open Sans"/>
                <a:ea typeface="Open Sans"/>
                <a:cs typeface="Open Sans"/>
                <a:sym typeface="Open Sans"/>
              </a:rPr>
              <a:t>dentes</a:t>
            </a:r>
            <a:r>
              <a:rPr lang="en-US" sz="1600" b="0" i="0" u="none" strike="noStrike" dirty="0">
                <a:solidFill>
                  <a:srgbClr val="8892B0"/>
                </a:solidFill>
                <a:latin typeface="Open Sans"/>
                <a:ea typeface="Open Sans"/>
                <a:cs typeface="Open Sans"/>
                <a:sym typeface="Open Sans"/>
              </a:rPr>
              <a:t> de </a:t>
            </a:r>
            <a:r>
              <a:rPr lang="en-US" sz="1600" b="0" i="0" u="none" strike="noStrike" dirty="0" err="1">
                <a:solidFill>
                  <a:srgbClr val="8892B0"/>
                </a:solidFill>
                <a:latin typeface="Open Sans"/>
                <a:ea typeface="Open Sans"/>
                <a:cs typeface="Open Sans"/>
                <a:sym typeface="Open Sans"/>
              </a:rPr>
              <a:t>queratina</a:t>
            </a:r>
            <a:r>
              <a:rPr lang="en-US" sz="1600" b="0" i="0" u="none" strike="noStrike" dirty="0">
                <a:solidFill>
                  <a:srgbClr val="8892B0"/>
                </a:solidFill>
                <a:latin typeface="Open Sans"/>
                <a:ea typeface="Open Sans"/>
                <a:cs typeface="Open Sans"/>
                <a:sym typeface="Open Sans"/>
              </a:rPr>
              <a:t> para </a:t>
            </a:r>
            <a:r>
              <a:rPr lang="en-US" sz="1600" b="0" i="0" u="none" strike="noStrike" dirty="0" err="1">
                <a:solidFill>
                  <a:srgbClr val="8892B0"/>
                </a:solidFill>
                <a:latin typeface="Open Sans"/>
                <a:ea typeface="Open Sans"/>
                <a:cs typeface="Open Sans"/>
                <a:sym typeface="Open Sans"/>
              </a:rPr>
              <a:t>alimentação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sanguínea</a:t>
            </a:r>
            <a:r>
              <a:rPr lang="en-US" sz="1600" b="0" i="0" u="none" strike="noStrike" dirty="0">
                <a:solidFill>
                  <a:srgbClr val="8892B0"/>
                </a:solidFill>
                <a:latin typeface="Open Sans"/>
                <a:ea typeface="Open Sans"/>
                <a:cs typeface="Open Sans"/>
                <a:sym typeface="Open Sans"/>
              </a:rPr>
              <a:t>.</a:t>
            </a:r>
          </a:p>
          <a:p>
            <a:pPr marL="203200" indent="-203200" algn="l">
              <a:lnSpc>
                <a:spcPct val="133333"/>
              </a:lnSpc>
              <a:buClr>
                <a:srgbClr val="FFFFFF"/>
              </a:buClr>
              <a:buChar char="•"/>
            </a:pPr>
            <a:r>
              <a:rPr lang="en-US" sz="1600" b="1" i="0" u="none" strike="noStrike" dirty="0" err="1">
                <a:solidFill>
                  <a:srgbClr val="FFFFFF"/>
                </a:solidFill>
                <a:latin typeface="Open Sans"/>
                <a:ea typeface="Open Sans"/>
                <a:cs typeface="Open Sans"/>
                <a:sym typeface="Open Sans"/>
              </a:rPr>
              <a:t>Peixe-bruxa</a:t>
            </a:r>
            <a:r>
              <a:rPr lang="en-US" sz="1600" b="1" i="0" u="none" strike="noStrike" dirty="0">
                <a:solidFill>
                  <a:srgbClr val="FFFFFF"/>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Produz</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muco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denso</a:t>
            </a:r>
            <a:r>
              <a:rPr lang="en-US" sz="1600" b="0" i="0" u="none" strike="noStrike" dirty="0">
                <a:solidFill>
                  <a:srgbClr val="8892B0"/>
                </a:solidFill>
                <a:latin typeface="Open Sans"/>
                <a:ea typeface="Open Sans"/>
                <a:cs typeface="Open Sans"/>
                <a:sym typeface="Open Sans"/>
              </a:rPr>
              <a:t> para </a:t>
            </a:r>
            <a:r>
              <a:rPr lang="en-US" sz="1600" b="0" i="0" u="none" strike="noStrike" dirty="0" err="1">
                <a:solidFill>
                  <a:srgbClr val="8892B0"/>
                </a:solidFill>
                <a:latin typeface="Open Sans"/>
                <a:ea typeface="Open Sans"/>
                <a:cs typeface="Open Sans"/>
                <a:sym typeface="Open Sans"/>
              </a:rPr>
              <a:t>sufocar</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predadores</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alavanca</a:t>
            </a:r>
            <a:r>
              <a:rPr lang="en-US" sz="1600" b="0" i="0" u="none" strike="noStrike" dirty="0">
                <a:solidFill>
                  <a:srgbClr val="8892B0"/>
                </a:solidFill>
                <a:latin typeface="Open Sans"/>
                <a:ea typeface="Open Sans"/>
                <a:cs typeface="Open Sans"/>
                <a:sym typeface="Open Sans"/>
              </a:rPr>
              <a:t> o </a:t>
            </a:r>
            <a:r>
              <a:rPr lang="en-US" sz="1600" b="0" i="0" u="none" strike="noStrike" dirty="0" err="1">
                <a:solidFill>
                  <a:srgbClr val="8892B0"/>
                </a:solidFill>
                <a:latin typeface="Open Sans"/>
                <a:ea typeface="Open Sans"/>
                <a:cs typeface="Open Sans"/>
                <a:sym typeface="Open Sans"/>
              </a:rPr>
              <a:t>corpo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dando</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nós</a:t>
            </a:r>
            <a:r>
              <a:rPr lang="en-US" sz="1600" b="0" i="0" u="none" strike="noStrike" dirty="0">
                <a:solidFill>
                  <a:srgbClr val="8892B0"/>
                </a:solidFill>
                <a:latin typeface="Open Sans"/>
                <a:ea typeface="Open Sans"/>
                <a:cs typeface="Open Sans"/>
                <a:sym typeface="Open Sans"/>
              </a:rPr>
              <a:t>) para </a:t>
            </a:r>
            <a:r>
              <a:rPr lang="en-US" sz="1600" b="0" i="0" u="none" strike="noStrike" dirty="0" err="1">
                <a:solidFill>
                  <a:srgbClr val="8892B0"/>
                </a:solidFill>
                <a:latin typeface="Open Sans"/>
                <a:ea typeface="Open Sans"/>
                <a:cs typeface="Open Sans"/>
                <a:sym typeface="Open Sans"/>
              </a:rPr>
              <a:t>rasgar</a:t>
            </a:r>
            <a:r>
              <a:rPr lang="en-US" sz="1600" b="0" i="0" u="none" strike="noStrike" dirty="0">
                <a:solidFill>
                  <a:srgbClr val="8892B0"/>
                </a:solidFill>
                <a:latin typeface="Open Sans"/>
                <a:ea typeface="Open Sans"/>
                <a:cs typeface="Open Sans"/>
                <a:sym typeface="Open Sans"/>
              </a:rPr>
              <a:t> </a:t>
            </a:r>
            <a:r>
              <a:rPr lang="en-US" sz="1600" b="0" i="0" u="none" strike="noStrike" dirty="0" err="1">
                <a:solidFill>
                  <a:srgbClr val="8892B0"/>
                </a:solidFill>
                <a:latin typeface="Open Sans"/>
                <a:ea typeface="Open Sans"/>
                <a:cs typeface="Open Sans"/>
                <a:sym typeface="Open Sans"/>
              </a:rPr>
              <a:t>carcaças</a:t>
            </a:r>
            <a:r>
              <a:rPr lang="en-US" sz="1600" b="0" i="0" u="none" strike="noStrike" dirty="0">
                <a:solidFill>
                  <a:srgbClr val="8892B0"/>
                </a:solidFill>
                <a:latin typeface="Open Sans"/>
                <a:ea typeface="Open Sans"/>
                <a:cs typeface="Open Sans"/>
                <a:sym typeface="Open Sans"/>
              </a:rPr>
              <a:t>.</a:t>
            </a:r>
          </a:p>
        </p:txBody>
      </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childTnLst>
                              <p:par>
                                <p:cTn id="9" presetID="10" presetClass="entr" presetSubtype="0" repeatCount="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childTnLst>
                        <p:par>
                          <p:cTn id="13" fill="hold">
                            <p:childTnLst>
                              <p:par>
                                <p:cTn id="14" presetID="10" presetClass="entr" presetSubtype="0" repeatCount="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C547C5D-99A3-7DDF-3390-AAAF47F287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595272" cy="50400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3EE0040-DCD0-3084-6DB8-E21F963817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5272" y="1769273"/>
            <a:ext cx="7660728" cy="73747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855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4285" r="14285"/>
          <a:stretch>
            <a:fillRect/>
          </a:stretch>
        </p:blipFill>
        <p:spPr>
          <a:xfrm>
            <a:off x="1016000" y="1016000"/>
            <a:ext cx="7620000" cy="7112000"/>
          </a:xfrm>
          <a:prstGeom prst="rect">
            <a:avLst/>
          </a:prstGeom>
          <a:noFill/>
          <a:ln w="25400">
            <a:noFill/>
            <a:prstDash val="solid"/>
          </a:ln>
        </p:spPr>
      </p:pic>
      <p:sp>
        <p:nvSpPr>
          <p:cNvPr id="3" name="AutoShape 3"/>
          <p:cNvSpPr/>
          <p:nvPr/>
        </p:nvSpPr>
        <p:spPr>
          <a:xfrm>
            <a:off x="9144000" y="1016000"/>
            <a:ext cx="6096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100000"/>
              </a:lnSpc>
              <a:defRPr/>
            </a:pPr>
            <a:r>
              <a:rPr lang="en-US" sz="2800" b="1" i="0" u="none" strike="noStrike">
                <a:solidFill>
                  <a:srgbClr val="00B4D8"/>
                </a:solidFill>
                <a:latin typeface="Montserrat"/>
                <a:ea typeface="Montserrat"/>
                <a:cs typeface="Montserrat"/>
                <a:sym typeface="Montserrat"/>
              </a:rPr>
              <a:t>CONDRICTES DEPENDEM DE ÓLEO HEPÁTICO E SENTIDOS APURADOS</a:t>
            </a:r>
            <a:endParaRPr lang="en-US" sz="1100"/>
          </a:p>
        </p:txBody>
      </p:sp>
      <p:sp>
        <p:nvSpPr>
          <p:cNvPr id="4" name="AutoShape 4"/>
          <p:cNvSpPr/>
          <p:nvPr/>
        </p:nvSpPr>
        <p:spPr>
          <a:xfrm>
            <a:off x="9144000" y="2667000"/>
            <a:ext cx="6096000" cy="1016000"/>
          </a:xfrm>
          <a:prstGeom prst="rect">
            <a:avLst/>
          </a:prstGeom>
          <a:noFill/>
          <a:ln w="16933" cap="flat" cmpd="sng">
            <a:noFill/>
            <a:prstDash val="solid"/>
            <a:round/>
          </a:ln>
        </p:spPr>
        <p:txBody>
          <a:bodyPr wrap="square" lIns="0" tIns="0" rIns="0" bIns="0" rtlCol="0" anchor="ctr" anchorCtr="0">
            <a:normAutofit/>
          </a:bodyPr>
          <a:lstStyle/>
          <a:p>
            <a:pPr indent="0" algn="l">
              <a:lnSpc>
                <a:spcPct val="125000"/>
              </a:lnSpc>
              <a:defRPr/>
            </a:pPr>
            <a:r>
              <a:rPr lang="en-US" sz="2000" b="1" i="0" u="none" strike="noStrike">
                <a:solidFill>
                  <a:srgbClr val="FFFFFF"/>
                </a:solidFill>
                <a:latin typeface="Open Sans"/>
                <a:ea typeface="Open Sans"/>
                <a:cs typeface="Open Sans"/>
                <a:sym typeface="Open Sans"/>
              </a:rPr>
              <a:t>Sem bexiga natatória, os tubarões utilizam estratégias alternativas para sobreviver.</a:t>
            </a:r>
            <a:endParaRPr lang="en-US" sz="1100"/>
          </a:p>
        </p:txBody>
      </p:sp>
      <p:grpSp>
        <p:nvGrpSpPr>
          <p:cNvPr id="5" name="Group 5"/>
          <p:cNvGrpSpPr/>
          <p:nvPr/>
        </p:nvGrpSpPr>
        <p:grpSpPr>
          <a:xfrm>
            <a:off x="9143358" y="3790951"/>
            <a:ext cx="6096642" cy="984249"/>
            <a:chOff x="9143358" y="3790951"/>
            <a:chExt cx="6096642" cy="984249"/>
          </a:xfrm>
        </p:grpSpPr>
        <p:cxnSp>
          <p:nvCxnSpPr>
            <p:cNvPr id="6" name="Connector 6"/>
            <p:cNvCxnSpPr/>
            <p:nvPr/>
          </p:nvCxnSpPr>
          <p:spPr>
            <a:xfrm rot="-7161">
              <a:off x="9143365" y="3797300"/>
              <a:ext cx="6096000" cy="12700"/>
            </a:xfrm>
            <a:prstGeom prst="straightConnector1">
              <a:avLst/>
            </a:prstGeom>
            <a:solidFill>
              <a:srgbClr val="DEE0E3">
                <a:alpha val="100000"/>
              </a:srgbClr>
            </a:solidFill>
            <a:ln w="12700" cap="flat" cmpd="sng">
              <a:solidFill>
                <a:srgbClr val="8892B0">
                  <a:alpha val="30000"/>
                </a:srgbClr>
              </a:solidFill>
              <a:prstDash val="solid"/>
              <a:round/>
              <a:headEnd type="none" w="med" len="med"/>
              <a:tailEnd type="none" w="med" len="med"/>
            </a:ln>
          </p:spPr>
        </p:cxnSp>
        <p:sp>
          <p:nvSpPr>
            <p:cNvPr id="7" name="AutoShape 7"/>
            <p:cNvSpPr/>
            <p:nvPr/>
          </p:nvSpPr>
          <p:spPr>
            <a:xfrm>
              <a:off x="9144000" y="4013200"/>
              <a:ext cx="6096000" cy="762000"/>
            </a:xfrm>
            <a:prstGeom prst="rect">
              <a:avLst/>
            </a:prstGeom>
            <a:noFill/>
            <a:ln w="16933" cap="flat" cmpd="sng">
              <a:noFill/>
              <a:prstDash val="solid"/>
              <a:round/>
            </a:ln>
          </p:spPr>
          <p:txBody>
            <a:bodyPr wrap="square" lIns="0" tIns="0" rIns="0" bIns="0" rtlCol="0" anchor="t" anchorCtr="0">
              <a:normAutofit fontScale="92500" lnSpcReduction="20000"/>
            </a:bodyPr>
            <a:lstStyle/>
            <a:p>
              <a:pPr indent="0" algn="l">
                <a:lnSpc>
                  <a:spcPct val="125000"/>
                </a:lnSpc>
                <a:defRPr/>
              </a:pPr>
              <a:r>
                <a:rPr lang="en-US" sz="1600" b="1" i="0" u="none" strike="noStrike">
                  <a:solidFill>
                    <a:srgbClr val="FF7F50"/>
                  </a:solidFill>
                  <a:latin typeface="Open Sans"/>
                  <a:ea typeface="Open Sans"/>
                  <a:cs typeface="Open Sans"/>
                  <a:sym typeface="Open Sans"/>
                </a:rPr>
                <a:t>Fígado e Esqualeno</a:t>
              </a: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Esqueleto flexível com escamas placoides. Utilizam óleos hepáticos para evitar afundar.</a:t>
              </a:r>
              <a:endParaRPr lang="en-US" sz="1100"/>
            </a:p>
          </p:txBody>
        </p:sp>
      </p:grpSp>
      <p:grpSp>
        <p:nvGrpSpPr>
          <p:cNvPr id="8" name="Group 8"/>
          <p:cNvGrpSpPr/>
          <p:nvPr/>
        </p:nvGrpSpPr>
        <p:grpSpPr>
          <a:xfrm>
            <a:off x="9143358" y="5060951"/>
            <a:ext cx="6096642" cy="984249"/>
            <a:chOff x="9143358" y="5060951"/>
            <a:chExt cx="6096642" cy="984249"/>
          </a:xfrm>
        </p:grpSpPr>
        <p:cxnSp>
          <p:nvCxnSpPr>
            <p:cNvPr id="9" name="Connector 9"/>
            <p:cNvCxnSpPr/>
            <p:nvPr/>
          </p:nvCxnSpPr>
          <p:spPr>
            <a:xfrm rot="-7161">
              <a:off x="9143365" y="5067300"/>
              <a:ext cx="6096000" cy="12700"/>
            </a:xfrm>
            <a:prstGeom prst="straightConnector1">
              <a:avLst/>
            </a:prstGeom>
            <a:solidFill>
              <a:srgbClr val="DEE0E3">
                <a:alpha val="100000"/>
              </a:srgbClr>
            </a:solidFill>
            <a:ln w="12700" cap="flat" cmpd="sng">
              <a:solidFill>
                <a:srgbClr val="8892B0">
                  <a:alpha val="30000"/>
                </a:srgbClr>
              </a:solidFill>
              <a:prstDash val="solid"/>
              <a:round/>
              <a:headEnd type="none" w="med" len="med"/>
              <a:tailEnd type="none" w="med" len="med"/>
            </a:ln>
          </p:spPr>
        </p:cxnSp>
        <p:sp>
          <p:nvSpPr>
            <p:cNvPr id="10" name="AutoShape 10"/>
            <p:cNvSpPr/>
            <p:nvPr/>
          </p:nvSpPr>
          <p:spPr>
            <a:xfrm>
              <a:off x="9144000" y="5283200"/>
              <a:ext cx="6096000" cy="762000"/>
            </a:xfrm>
            <a:prstGeom prst="rect">
              <a:avLst/>
            </a:prstGeom>
            <a:noFill/>
            <a:ln w="16933" cap="flat" cmpd="sng">
              <a:noFill/>
              <a:prstDash val="solid"/>
              <a:round/>
            </a:ln>
          </p:spPr>
          <p:txBody>
            <a:bodyPr wrap="square" lIns="0" tIns="0" rIns="0" bIns="0" rtlCol="0" anchor="t" anchorCtr="0">
              <a:normAutofit fontScale="92500" lnSpcReduction="20000"/>
            </a:bodyPr>
            <a:lstStyle/>
            <a:p>
              <a:pPr indent="0" algn="l">
                <a:lnSpc>
                  <a:spcPct val="125000"/>
                </a:lnSpc>
                <a:defRPr/>
              </a:pPr>
              <a:r>
                <a:rPr lang="en-US" sz="1600" b="1" i="0" u="none" strike="noStrike">
                  <a:solidFill>
                    <a:srgbClr val="FF7F50"/>
                  </a:solidFill>
                  <a:latin typeface="Open Sans"/>
                  <a:ea typeface="Open Sans"/>
                  <a:cs typeface="Open Sans"/>
                  <a:sym typeface="Open Sans"/>
                </a:rPr>
                <a:t>Sexto Sentido</a:t>
              </a: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Possuem ampolas de Lorenzini no focinho que detectam eletricidade de presas.</a:t>
              </a:r>
              <a:endParaRPr lang="en-US" sz="1100"/>
            </a:p>
          </p:txBody>
        </p:sp>
      </p:grpSp>
      <p:grpSp>
        <p:nvGrpSpPr>
          <p:cNvPr id="11" name="Group 11"/>
          <p:cNvGrpSpPr/>
          <p:nvPr/>
        </p:nvGrpSpPr>
        <p:grpSpPr>
          <a:xfrm>
            <a:off x="9143358" y="6330951"/>
            <a:ext cx="6096642" cy="1238249"/>
            <a:chOff x="9143358" y="6330951"/>
            <a:chExt cx="6096642" cy="1238249"/>
          </a:xfrm>
        </p:grpSpPr>
        <p:cxnSp>
          <p:nvCxnSpPr>
            <p:cNvPr id="12" name="Connector 12"/>
            <p:cNvCxnSpPr/>
            <p:nvPr/>
          </p:nvCxnSpPr>
          <p:spPr>
            <a:xfrm rot="-7161">
              <a:off x="9143365" y="6337300"/>
              <a:ext cx="6096000" cy="12700"/>
            </a:xfrm>
            <a:prstGeom prst="straightConnector1">
              <a:avLst/>
            </a:prstGeom>
            <a:solidFill>
              <a:srgbClr val="DEE0E3">
                <a:alpha val="100000"/>
              </a:srgbClr>
            </a:solidFill>
            <a:ln w="12700" cap="flat" cmpd="sng">
              <a:solidFill>
                <a:srgbClr val="8892B0">
                  <a:alpha val="30000"/>
                </a:srgbClr>
              </a:solidFill>
              <a:prstDash val="solid"/>
              <a:round/>
              <a:headEnd type="none" w="med" len="med"/>
              <a:tailEnd type="none" w="med" len="med"/>
            </a:ln>
          </p:spPr>
        </p:cxnSp>
        <p:sp>
          <p:nvSpPr>
            <p:cNvPr id="13" name="AutoShape 13"/>
            <p:cNvSpPr/>
            <p:nvPr/>
          </p:nvSpPr>
          <p:spPr>
            <a:xfrm>
              <a:off x="9144000" y="6553200"/>
              <a:ext cx="6096000" cy="1016000"/>
            </a:xfrm>
            <a:prstGeom prst="rect">
              <a:avLst/>
            </a:prstGeom>
            <a:noFill/>
            <a:ln w="16933" cap="flat" cmpd="sng">
              <a:noFill/>
              <a:prstDash val="solid"/>
              <a:round/>
            </a:ln>
          </p:spPr>
          <p:txBody>
            <a:bodyPr wrap="square" lIns="0" tIns="0" rIns="0" bIns="0" rtlCol="0" anchor="t" anchorCtr="0">
              <a:normAutofit/>
            </a:bodyPr>
            <a:lstStyle/>
            <a:p>
              <a:pPr indent="0" algn="l">
                <a:lnSpc>
                  <a:spcPct val="125000"/>
                </a:lnSpc>
                <a:defRPr/>
              </a:pPr>
              <a:r>
                <a:rPr lang="en-US" sz="1600" b="1" i="0" u="none" strike="noStrike">
                  <a:solidFill>
                    <a:srgbClr val="FF7F50"/>
                  </a:solidFill>
                  <a:latin typeface="Open Sans"/>
                  <a:ea typeface="Open Sans"/>
                  <a:cs typeface="Open Sans"/>
                  <a:sym typeface="Open Sans"/>
                </a:rPr>
                <a:t>Renovação Dentária</a:t>
              </a:r>
              <a:br>
                <a:rPr lang="en-US" sz="1600" b="0" i="0" u="none" strike="noStrike">
                  <a:solidFill>
                    <a:srgbClr val="8892B0"/>
                  </a:solidFill>
                  <a:latin typeface="Open Sans"/>
                  <a:ea typeface="Open Sans"/>
                  <a:cs typeface="Open Sans"/>
                  <a:sym typeface="Open Sans"/>
                </a:rPr>
              </a:br>
              <a:r>
                <a:rPr lang="en-US" sz="1600" b="0" i="0" u="none" strike="noStrike">
                  <a:solidFill>
                    <a:srgbClr val="8892B0"/>
                  </a:solidFill>
                  <a:latin typeface="Open Sans"/>
                  <a:ea typeface="Open Sans"/>
                  <a:cs typeface="Open Sans"/>
                  <a:sym typeface="Open Sans"/>
                </a:rPr>
                <a:t>Dentes fixados na gengiva, não no osso. Um tubarão pode trocar mais de 30.000 dentes durante a vida.</a:t>
              </a:r>
              <a:endParaRPr lang="en-US" sz="1100"/>
            </a:p>
          </p:txBody>
        </p:sp>
      </p:grpSp>
    </p:spTree>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childTnLst>
                        <p:par>
                          <p:cTn id="9" fill="hold">
                            <p:childTnLst>
                              <p:par>
                                <p:cTn id="10" presetID="10" presetClass="entr" presetSubtype="0" repeatCount="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childTnLst>
                        <p:par>
                          <p:cTn id="14" fill="hold">
                            <p:childTnLst>
                              <p:par>
                                <p:cTn id="15" presetID="10" presetClass="entr" presetSubtype="0" repeatCount="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childTnLst>
                        <p:par>
                          <p:cTn id="19" fill="hold">
                            <p:childTnLst>
                              <p:par>
                                <p:cTn id="20" presetID="10" presetClass="entr" presetSubtype="0" repeatCount="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ubarão: o que é, espécies e características - Toda Matéria">
            <a:extLst>
              <a:ext uri="{FF2B5EF4-FFF2-40B4-BE49-F238E27FC236}">
                <a16:creationId xmlns:a16="http://schemas.microsoft.com/office/drawing/2014/main" id="{01DC2097-5B32-4BB3-63BE-242D43526D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973653" cy="48863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8AE324C7-0CAC-9132-52E1-DE7F1FBFA8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73653" y="0"/>
            <a:ext cx="7282347" cy="9144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esquisadores encontram dentes fossilizados de tubarões brancos na costa da  América do Sul - Aventuras na História">
            <a:extLst>
              <a:ext uri="{FF2B5EF4-FFF2-40B4-BE49-F238E27FC236}">
                <a16:creationId xmlns:a16="http://schemas.microsoft.com/office/drawing/2014/main" id="{4475DD2C-258B-2DED-39D1-5EB3483D48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886325"/>
            <a:ext cx="8973653" cy="425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90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a:extLst>
            <a:ext uri="{FF2B5EF4-FFF2-40B4-BE49-F238E27FC236}">
              <a16:creationId xmlns:a16="http://schemas.microsoft.com/office/drawing/2014/main" id="{8D00377D-AC0C-6DDB-4882-754D8AEF0CDE}"/>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C9CC856E-7786-42B4-F119-1861E0C969CB}"/>
              </a:ext>
            </a:extLst>
          </p:cNvPr>
          <p:cNvSpPr/>
          <p:nvPr/>
        </p:nvSpPr>
        <p:spPr>
          <a:xfrm>
            <a:off x="9144000" y="489856"/>
            <a:ext cx="6096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100000"/>
              </a:lnSpc>
              <a:defRPr/>
            </a:pPr>
            <a:r>
              <a:rPr lang="en-US" sz="2800" b="1" i="0" u="none" strike="noStrike" dirty="0" err="1">
                <a:solidFill>
                  <a:srgbClr val="00B4D8"/>
                </a:solidFill>
                <a:latin typeface="Montserrat"/>
                <a:ea typeface="Montserrat"/>
                <a:cs typeface="Montserrat"/>
                <a:sym typeface="Montserrat"/>
              </a:rPr>
              <a:t>Raias</a:t>
            </a:r>
            <a:r>
              <a:rPr lang="en-US" sz="2800" b="1" i="0" u="none" strike="noStrike" dirty="0">
                <a:solidFill>
                  <a:srgbClr val="00B4D8"/>
                </a:solidFill>
                <a:latin typeface="Montserrat"/>
                <a:ea typeface="Montserrat"/>
                <a:cs typeface="Montserrat"/>
                <a:sym typeface="Montserrat"/>
              </a:rPr>
              <a:t> – </a:t>
            </a:r>
            <a:r>
              <a:rPr lang="en-US" sz="2800" b="1" i="0" u="none" strike="noStrike" dirty="0" err="1">
                <a:solidFill>
                  <a:srgbClr val="00B4D8"/>
                </a:solidFill>
                <a:latin typeface="Montserrat"/>
                <a:ea typeface="Montserrat"/>
                <a:cs typeface="Montserrat"/>
                <a:sym typeface="Montserrat"/>
              </a:rPr>
              <a:t>parentes</a:t>
            </a:r>
            <a:r>
              <a:rPr lang="en-US" sz="2800" b="1" i="0" u="none" strike="noStrike" dirty="0">
                <a:solidFill>
                  <a:srgbClr val="00B4D8"/>
                </a:solidFill>
                <a:latin typeface="Montserrat"/>
                <a:ea typeface="Montserrat"/>
                <a:cs typeface="Montserrat"/>
                <a:sym typeface="Montserrat"/>
              </a:rPr>
              <a:t> dos </a:t>
            </a:r>
            <a:r>
              <a:rPr lang="en-US" sz="2800" b="1" i="0" u="none" strike="noStrike" dirty="0" err="1">
                <a:solidFill>
                  <a:srgbClr val="00B4D8"/>
                </a:solidFill>
                <a:latin typeface="Montserrat"/>
                <a:ea typeface="Montserrat"/>
                <a:cs typeface="Montserrat"/>
                <a:sym typeface="Montserrat"/>
              </a:rPr>
              <a:t>tubarões</a:t>
            </a:r>
            <a:endParaRPr lang="en-US" sz="1100" dirty="0"/>
          </a:p>
        </p:txBody>
      </p:sp>
      <p:sp>
        <p:nvSpPr>
          <p:cNvPr id="4" name="AutoShape 4">
            <a:extLst>
              <a:ext uri="{FF2B5EF4-FFF2-40B4-BE49-F238E27FC236}">
                <a16:creationId xmlns:a16="http://schemas.microsoft.com/office/drawing/2014/main" id="{C86751FB-8880-C10A-BB91-113951C93707}"/>
              </a:ext>
            </a:extLst>
          </p:cNvPr>
          <p:cNvSpPr/>
          <p:nvPr/>
        </p:nvSpPr>
        <p:spPr>
          <a:xfrm>
            <a:off x="9144000" y="2031999"/>
            <a:ext cx="6096000" cy="7111999"/>
          </a:xfrm>
          <a:prstGeom prst="rect">
            <a:avLst/>
          </a:prstGeom>
          <a:noFill/>
          <a:ln w="16933" cap="flat" cmpd="sng">
            <a:noFill/>
            <a:prstDash val="solid"/>
            <a:round/>
          </a:ln>
        </p:spPr>
        <p:txBody>
          <a:bodyPr wrap="square" lIns="0" tIns="0" rIns="0" bIns="0" rtlCol="0" anchor="ctr" anchorCtr="0">
            <a:normAutofit lnSpcReduction="10000"/>
          </a:bodyPr>
          <a:lstStyle/>
          <a:p>
            <a:pPr algn="just">
              <a:lnSpc>
                <a:spcPct val="125000"/>
              </a:lnSpc>
              <a:defRPr/>
            </a:pPr>
            <a:r>
              <a:rPr lang="pt-BR" sz="2000" dirty="0">
                <a:solidFill>
                  <a:schemeClr val="accent5">
                    <a:lumMod val="20000"/>
                    <a:lumOff val="80000"/>
                  </a:schemeClr>
                </a:solidFill>
              </a:rPr>
              <a:t>As </a:t>
            </a:r>
            <a:r>
              <a:rPr lang="pt-BR" sz="2000" b="1" dirty="0">
                <a:solidFill>
                  <a:schemeClr val="accent5">
                    <a:lumMod val="20000"/>
                    <a:lumOff val="80000"/>
                  </a:schemeClr>
                </a:solidFill>
              </a:rPr>
              <a:t>raias</a:t>
            </a:r>
            <a:r>
              <a:rPr lang="pt-BR" sz="2000" dirty="0">
                <a:solidFill>
                  <a:schemeClr val="accent5">
                    <a:lumMod val="20000"/>
                    <a:lumOff val="80000"/>
                  </a:schemeClr>
                </a:solidFill>
              </a:rPr>
              <a:t> (também conhecidas popularmente como </a:t>
            </a:r>
            <a:r>
              <a:rPr lang="pt-BR" sz="2000" b="1" dirty="0">
                <a:solidFill>
                  <a:schemeClr val="accent5">
                    <a:lumMod val="20000"/>
                    <a:lumOff val="80000"/>
                  </a:schemeClr>
                </a:solidFill>
              </a:rPr>
              <a:t>arraias</a:t>
            </a:r>
            <a:r>
              <a:rPr lang="pt-BR" sz="2000" dirty="0">
                <a:solidFill>
                  <a:schemeClr val="accent5">
                    <a:lumMod val="20000"/>
                    <a:lumOff val="80000"/>
                  </a:schemeClr>
                </a:solidFill>
              </a:rPr>
              <a:t>) são peixes cartilaginosos fascinantes, parentes próximos dos tubarões. Elas pertencem à superordem </a:t>
            </a:r>
            <a:r>
              <a:rPr lang="pt-BR" sz="2000" i="1" dirty="0" err="1">
                <a:solidFill>
                  <a:schemeClr val="accent5">
                    <a:lumMod val="20000"/>
                    <a:lumOff val="80000"/>
                  </a:schemeClr>
                </a:solidFill>
              </a:rPr>
              <a:t>Batoidea</a:t>
            </a:r>
            <a:r>
              <a:rPr lang="pt-BR" sz="2000" dirty="0">
                <a:solidFill>
                  <a:schemeClr val="accent5">
                    <a:lumMod val="20000"/>
                    <a:lumOff val="80000"/>
                  </a:schemeClr>
                </a:solidFill>
              </a:rPr>
              <a:t> e habitam principalmente os oceanos de águas tropicais e subtropicais, embora existam também espécies de água doce. Corpo Achatado: Ao contrário dos tubarões, que têm corpos fusiformes (hidrodinâmicos), as raias possuem corpos extremamente dorso-ventralmente achatados, adaptados para a vida no fundo do mar (modo de vida bentônico). Espiráculos: Como passam muito tempo enterradas na areia ou no lodo, as raias possuem aberturas chamadas espiráculos no topo da cabeça. Elas puxam a água por ali para respirar, evitando entupir as brânquias com sedimentos (que ficam na parte inferior do corpo). Esqueleto Cartilaginoso: Assim como os tubarões, o esqueleto delas não é formado por ossos rígidos, mas sim por cartilagem, o que confere leveza e flexibilidade.</a:t>
            </a:r>
          </a:p>
          <a:p>
            <a:pPr algn="just">
              <a:lnSpc>
                <a:spcPct val="125000"/>
              </a:lnSpc>
              <a:defRPr/>
            </a:pPr>
            <a:endParaRPr lang="pt-BR" sz="2000" dirty="0">
              <a:solidFill>
                <a:schemeClr val="accent5">
                  <a:lumMod val="20000"/>
                  <a:lumOff val="80000"/>
                </a:schemeClr>
              </a:solidFill>
            </a:endParaRPr>
          </a:p>
          <a:p>
            <a:pPr algn="just">
              <a:lnSpc>
                <a:spcPct val="125000"/>
              </a:lnSpc>
              <a:defRPr/>
            </a:pPr>
            <a:endParaRPr lang="en-US" sz="2000" dirty="0">
              <a:solidFill>
                <a:schemeClr val="accent5">
                  <a:lumMod val="20000"/>
                  <a:lumOff val="80000"/>
                </a:schemeClr>
              </a:solidFill>
              <a:latin typeface="+mn-lt"/>
            </a:endParaRPr>
          </a:p>
        </p:txBody>
      </p:sp>
      <p:pic>
        <p:nvPicPr>
          <p:cNvPr id="17" name="Imagem 16">
            <a:extLst>
              <a:ext uri="{FF2B5EF4-FFF2-40B4-BE49-F238E27FC236}">
                <a16:creationId xmlns:a16="http://schemas.microsoft.com/office/drawing/2014/main" id="{FC298962-D6B0-BEC6-0486-443F5041EF1C}"/>
              </a:ext>
            </a:extLst>
          </p:cNvPr>
          <p:cNvPicPr>
            <a:picLocks noChangeAspect="1"/>
          </p:cNvPicPr>
          <p:nvPr/>
        </p:nvPicPr>
        <p:blipFill>
          <a:blip r:embed="rId3"/>
          <a:stretch>
            <a:fillRect/>
          </a:stretch>
        </p:blipFill>
        <p:spPr>
          <a:xfrm>
            <a:off x="491670" y="1733890"/>
            <a:ext cx="8493097" cy="5676220"/>
          </a:xfrm>
          <a:prstGeom prst="rect">
            <a:avLst/>
          </a:prstGeom>
        </p:spPr>
      </p:pic>
    </p:spTree>
    <p:extLst>
      <p:ext uri="{BB962C8B-B14F-4D97-AF65-F5344CB8AC3E}">
        <p14:creationId xmlns:p14="http://schemas.microsoft.com/office/powerpoint/2010/main" val="1009937615"/>
      </p:ext>
    </p:extLst>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A1526">
            <a:alpha val="100000"/>
          </a:srgbClr>
        </a:solidFill>
        <a:effectLst/>
      </p:bgPr>
    </p:bg>
    <p:spTree>
      <p:nvGrpSpPr>
        <p:cNvPr id="1" name="">
          <a:extLst>
            <a:ext uri="{FF2B5EF4-FFF2-40B4-BE49-F238E27FC236}">
              <a16:creationId xmlns:a16="http://schemas.microsoft.com/office/drawing/2014/main" id="{2C5CF7EC-A5D8-D080-A9FD-FEB94EB651FB}"/>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296B342B-F055-D918-5F73-3407863168CC}"/>
              </a:ext>
            </a:extLst>
          </p:cNvPr>
          <p:cNvSpPr/>
          <p:nvPr/>
        </p:nvSpPr>
        <p:spPr>
          <a:xfrm>
            <a:off x="5080000" y="97971"/>
            <a:ext cx="6096000" cy="1524000"/>
          </a:xfrm>
          <a:prstGeom prst="rect">
            <a:avLst/>
          </a:prstGeom>
          <a:noFill/>
          <a:ln w="16933" cap="flat" cmpd="sng">
            <a:noFill/>
            <a:prstDash val="solid"/>
            <a:round/>
          </a:ln>
        </p:spPr>
        <p:txBody>
          <a:bodyPr wrap="square" lIns="0" tIns="0" rIns="0" bIns="0" rtlCol="0" anchor="ctr" anchorCtr="0">
            <a:normAutofit/>
          </a:bodyPr>
          <a:lstStyle/>
          <a:p>
            <a:pPr indent="0" algn="l">
              <a:lnSpc>
                <a:spcPct val="100000"/>
              </a:lnSpc>
              <a:defRPr/>
            </a:pPr>
            <a:r>
              <a:rPr lang="en-US" sz="2800" b="1" i="0" u="none" strike="noStrike" dirty="0">
                <a:solidFill>
                  <a:srgbClr val="00B4D8"/>
                </a:solidFill>
                <a:latin typeface="Montserrat"/>
                <a:ea typeface="Montserrat"/>
                <a:cs typeface="Montserrat"/>
                <a:sym typeface="Montserrat"/>
              </a:rPr>
              <a:t>QUIMERAS</a:t>
            </a:r>
            <a:endParaRPr lang="en-US" sz="1100" dirty="0"/>
          </a:p>
        </p:txBody>
      </p:sp>
      <p:sp>
        <p:nvSpPr>
          <p:cNvPr id="4" name="AutoShape 4">
            <a:extLst>
              <a:ext uri="{FF2B5EF4-FFF2-40B4-BE49-F238E27FC236}">
                <a16:creationId xmlns:a16="http://schemas.microsoft.com/office/drawing/2014/main" id="{4BFFE080-8933-D409-515C-D4CCCD601F1E}"/>
              </a:ext>
            </a:extLst>
          </p:cNvPr>
          <p:cNvSpPr/>
          <p:nvPr/>
        </p:nvSpPr>
        <p:spPr>
          <a:xfrm>
            <a:off x="413656" y="1520370"/>
            <a:ext cx="15501257" cy="7111999"/>
          </a:xfrm>
          <a:prstGeom prst="rect">
            <a:avLst/>
          </a:prstGeom>
          <a:noFill/>
          <a:ln w="16933" cap="flat" cmpd="sng">
            <a:noFill/>
            <a:prstDash val="solid"/>
            <a:round/>
          </a:ln>
        </p:spPr>
        <p:txBody>
          <a:bodyPr wrap="square" lIns="0" tIns="0" rIns="0" bIns="0" rtlCol="0" anchor="ctr" anchorCtr="0">
            <a:normAutofit/>
          </a:bodyPr>
          <a:lstStyle/>
          <a:p>
            <a:pPr algn="just">
              <a:lnSpc>
                <a:spcPct val="125000"/>
              </a:lnSpc>
              <a:defRPr/>
            </a:pPr>
            <a:r>
              <a:rPr lang="pt-BR" sz="2000" dirty="0">
                <a:solidFill>
                  <a:schemeClr val="bg1"/>
                </a:solidFill>
              </a:rPr>
              <a:t>Elas fazem parte da subclasse </a:t>
            </a:r>
            <a:r>
              <a:rPr lang="pt-BR" sz="2000" i="1" dirty="0" err="1">
                <a:solidFill>
                  <a:schemeClr val="bg1"/>
                </a:solidFill>
              </a:rPr>
              <a:t>Holocephali</a:t>
            </a:r>
            <a:r>
              <a:rPr lang="pt-BR" sz="2000" dirty="0">
                <a:solidFill>
                  <a:schemeClr val="bg1"/>
                </a:solidFill>
              </a:rPr>
              <a:t> dentro da classe </a:t>
            </a:r>
            <a:r>
              <a:rPr lang="pt-BR" sz="2000" i="1" dirty="0" err="1">
                <a:solidFill>
                  <a:schemeClr val="bg1"/>
                </a:solidFill>
              </a:rPr>
              <a:t>Chondrichthyes</a:t>
            </a:r>
            <a:r>
              <a:rPr lang="pt-BR" sz="2000" dirty="0">
                <a:solidFill>
                  <a:schemeClr val="bg1"/>
                </a:solidFill>
              </a:rPr>
              <a:t> (os peixes cartilaginosos), mas evolutivamente seguiram um caminho separado há centenas de milhões de anos.</a:t>
            </a:r>
          </a:p>
          <a:p>
            <a:pPr algn="just">
              <a:lnSpc>
                <a:spcPct val="125000"/>
              </a:lnSpc>
              <a:defRPr/>
            </a:pPr>
            <a:r>
              <a:rPr lang="pt-BR" sz="2000" dirty="0">
                <a:solidFill>
                  <a:schemeClr val="bg1"/>
                </a:solidFill>
              </a:rPr>
              <a:t>Elas também são conhecidas popularmente como </a:t>
            </a:r>
            <a:r>
              <a:rPr lang="pt-BR" sz="2000" b="1" dirty="0">
                <a:solidFill>
                  <a:schemeClr val="bg1"/>
                </a:solidFill>
              </a:rPr>
              <a:t>tubarões-fantasma</a:t>
            </a:r>
            <a:r>
              <a:rPr lang="pt-BR" sz="2000" dirty="0">
                <a:solidFill>
                  <a:schemeClr val="bg1"/>
                </a:solidFill>
              </a:rPr>
              <a:t>, </a:t>
            </a:r>
            <a:r>
              <a:rPr lang="pt-BR" sz="2000" b="1" dirty="0" err="1">
                <a:solidFill>
                  <a:schemeClr val="bg1"/>
                </a:solidFill>
              </a:rPr>
              <a:t>peixes-rato</a:t>
            </a:r>
            <a:r>
              <a:rPr lang="pt-BR" sz="2000" dirty="0">
                <a:solidFill>
                  <a:schemeClr val="bg1"/>
                </a:solidFill>
              </a:rPr>
              <a:t> ou </a:t>
            </a:r>
            <a:r>
              <a:rPr lang="pt-BR" sz="2000" b="1" dirty="0">
                <a:solidFill>
                  <a:schemeClr val="bg1"/>
                </a:solidFill>
              </a:rPr>
              <a:t>quimeras-fantasma</a:t>
            </a:r>
            <a:r>
              <a:rPr lang="pt-BR" sz="2000" dirty="0">
                <a:solidFill>
                  <a:schemeClr val="bg1"/>
                </a:solidFill>
              </a:rPr>
              <a:t> devido à sua aparência muito peculiar e ao fato de viverem em grandes profundidades.</a:t>
            </a:r>
          </a:p>
          <a:p>
            <a:pPr algn="just">
              <a:lnSpc>
                <a:spcPct val="125000"/>
              </a:lnSpc>
              <a:defRPr/>
            </a:pPr>
            <a:r>
              <a:rPr lang="pt-BR" sz="2000" dirty="0">
                <a:solidFill>
                  <a:schemeClr val="bg1"/>
                </a:solidFill>
              </a:rPr>
              <a:t>Mistura de Características: O nome "quimera" vem da criatura mitológica grega. O visual delas parece uma mistura de vários animais: olhos grandes e brilhantes (adaptados para a escuridão do mar profundo), focinho cônico ou em formato de tromba (rico em órgãos sensoriais), e uma cauda longa e fina que lembra a de um </a:t>
            </a:r>
            <a:r>
              <a:rPr lang="pt-BR" sz="2000" dirty="0" err="1">
                <a:solidFill>
                  <a:schemeClr val="bg1"/>
                </a:solidFill>
              </a:rPr>
              <a:t>rato.Brânquias</a:t>
            </a:r>
            <a:r>
              <a:rPr lang="pt-BR" sz="2000" dirty="0">
                <a:solidFill>
                  <a:schemeClr val="bg1"/>
                </a:solidFill>
              </a:rPr>
              <a:t> Diferentes: Ao contrário dos tubarões e raias, que têm várias fendas branquiais expostas nas laterais ou na parte inferior do corpo, as quimeras possuem uma única abertura branquial de cada lado coberta por uma aba de pele (semelhante ao opérculo dos peixes ósseos).Placas Dentárias: Em vez de dentes afiados que são substituídos constantemente como nos tubarões, as quimeras têm placas dentárias duras e permanentes, perfeitas para triturar conchas de crustáceos e moluscos.</a:t>
            </a:r>
          </a:p>
          <a:p>
            <a:pPr algn="just">
              <a:lnSpc>
                <a:spcPct val="125000"/>
              </a:lnSpc>
              <a:defRPr/>
            </a:pPr>
            <a:r>
              <a:rPr lang="pt-BR" sz="2000" dirty="0">
                <a:solidFill>
                  <a:schemeClr val="bg1"/>
                </a:solidFill>
              </a:rPr>
              <a:t>Elas são consideradas fósseis vivos porque seus registros fósseis remontam a mais de 400 milhões de anos. O grupo atual é o único sobrevivente de uma linhagem muito antiga que divergiu dos tubarões modernos antes mesmo dos dinossauros surgirem na Terra.</a:t>
            </a:r>
          </a:p>
          <a:p>
            <a:pPr>
              <a:lnSpc>
                <a:spcPct val="125000"/>
              </a:lnSpc>
              <a:defRPr/>
            </a:pPr>
            <a:endParaRPr lang="en-US" sz="2000" dirty="0">
              <a:solidFill>
                <a:schemeClr val="accent5">
                  <a:lumMod val="20000"/>
                  <a:lumOff val="80000"/>
                </a:schemeClr>
              </a:solidFill>
              <a:latin typeface="+mn-lt"/>
            </a:endParaRPr>
          </a:p>
        </p:txBody>
      </p:sp>
    </p:spTree>
    <p:extLst>
      <p:ext uri="{BB962C8B-B14F-4D97-AF65-F5344CB8AC3E}">
        <p14:creationId xmlns:p14="http://schemas.microsoft.com/office/powerpoint/2010/main" val="2149001295"/>
      </p:ext>
    </p:extLst>
  </p:cSld>
  <p:clrMapOvr>
    <a:masterClrMapping/>
  </p:clrMapOvr>
  <mc:AlternateContent xmlns:mc="http://schemas.openxmlformats.org/markup-compatibility/2006">
    <mc:Choice xmlns:p14="http://schemas.microsoft.com/office/powerpoint/2010/main" Requires="p14">
      <p:transition spd="med" p14:dur="6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Peixes estranhos: a quimera das profundezas - Meus Animais">
            <a:extLst>
              <a:ext uri="{FF2B5EF4-FFF2-40B4-BE49-F238E27FC236}">
                <a16:creationId xmlns:a16="http://schemas.microsoft.com/office/drawing/2014/main" id="{3DEC0D26-ED7C-60A8-6263-C38EF7341A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6768803" cy="63246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Estranho peixe quimera é avistado por pesquisadores nas profundezas do mar  - Jornal O Globo">
            <a:extLst>
              <a:ext uri="{FF2B5EF4-FFF2-40B4-BE49-F238E27FC236}">
                <a16:creationId xmlns:a16="http://schemas.microsoft.com/office/drawing/2014/main" id="{AF29B533-FFB2-D066-75E6-0EB1DB1350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8802" y="3448186"/>
            <a:ext cx="9487198" cy="5695813"/>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Rhinochimaeridae – Wikipédia, a enciclopédia livre">
            <a:extLst>
              <a:ext uri="{FF2B5EF4-FFF2-40B4-BE49-F238E27FC236}">
                <a16:creationId xmlns:a16="http://schemas.microsoft.com/office/drawing/2014/main" id="{E5996D5C-2A23-80F4-C74F-C7E0ECA86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8802" y="0"/>
            <a:ext cx="5553827" cy="3450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438851"/>
      </p:ext>
    </p:extLst>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1248</Words>
  <Application>Microsoft Office PowerPoint</Application>
  <PresentationFormat>Personalizar</PresentationFormat>
  <Paragraphs>109</Paragraphs>
  <Slides>17</Slides>
  <Notes>14</Notes>
  <HiddenSlides>0</HiddenSlides>
  <MMClips>0</MMClips>
  <ScaleCrop>false</ScaleCrop>
  <HeadingPairs>
    <vt:vector size="6" baseType="variant">
      <vt:variant>
        <vt:lpstr>Fontes usadas</vt:lpstr>
      </vt:variant>
      <vt:variant>
        <vt:i4>3</vt:i4>
      </vt:variant>
      <vt:variant>
        <vt:lpstr>Tema</vt:lpstr>
      </vt:variant>
      <vt:variant>
        <vt:i4>2</vt:i4>
      </vt:variant>
      <vt:variant>
        <vt:lpstr>Títulos de slides</vt:lpstr>
      </vt:variant>
      <vt:variant>
        <vt:i4>17</vt:i4>
      </vt:variant>
    </vt:vector>
  </HeadingPairs>
  <TitlesOfParts>
    <vt:vector size="22" baseType="lpstr">
      <vt:lpstr>Arial</vt:lpstr>
      <vt:lpstr>Montserrat</vt:lpstr>
      <vt:lpstr>Open Sans</vt:lpstr>
      <vt:lpstr>Office 主题​​</vt:lpstr>
      <vt:lpstr>默认主题</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 Flausino</cp:lastModifiedBy>
  <cp:revision>1</cp:revision>
  <dcterms:modified xsi:type="dcterms:W3CDTF">2026-09-15T15:22:19Z</dcterms:modified>
</cp:coreProperties>
</file>