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6" r:id="rId9"/>
    <p:sldId id="262" r:id="rId10"/>
    <p:sldId id="263" r:id="rId11"/>
    <p:sldId id="267" r:id="rId12"/>
    <p:sldId id="264" r:id="rId13"/>
    <p:sldId id="265" r:id="rId14"/>
    <p:sldId id="268" r:id="rId15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45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716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1016000"/>
            <a:ext cx="203200" cy="71120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1524000" y="1016000"/>
            <a:ext cx="13716000" cy="12700"/>
          </a:xfrm>
          <a:prstGeom prst="roundRect">
            <a:avLst>
              <a:gd name="adj" fmla="val 0"/>
            </a:avLst>
          </a:prstGeom>
          <a:solidFill>
            <a:srgbClr val="E0E0E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524000" y="8115300"/>
            <a:ext cx="13716000" cy="12700"/>
          </a:xfrm>
          <a:prstGeom prst="roundRect">
            <a:avLst>
              <a:gd name="adj" fmla="val 0"/>
            </a:avLst>
          </a:prstGeom>
          <a:solidFill>
            <a:srgbClr val="E0E0E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524000" y="3048000"/>
            <a:ext cx="13716000" cy="1524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ctr" anchorCtr="0">
            <a:normAutofit fontScale="850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68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Nematelmintos:</a:t>
            </a:r>
            <a:br>
              <a:rPr lang="en-US" sz="68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</a:br>
            <a:r>
              <a:rPr lang="en-US" sz="68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Biologia e Parasitoses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524000" y="4826000"/>
            <a:ext cx="137160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8333"/>
              </a:lnSpc>
              <a:defRPr/>
            </a:pPr>
            <a:r>
              <a:rPr lang="en-US" sz="2400" b="1" i="0" u="none" strike="noStrike" dirty="0" err="1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Morfologia</a:t>
            </a:r>
            <a:r>
              <a:rPr lang="en-US" sz="2400" b="1" i="0" u="none" strike="noStrike" dirty="0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400" b="1" i="0" u="none" strike="noStrike" dirty="0" err="1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Fisiologia</a:t>
            </a:r>
            <a:r>
              <a:rPr lang="en-US" sz="2400" b="1" i="0" u="none" strike="noStrike" dirty="0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400" b="1" i="0" u="none" strike="noStrike" dirty="0" err="1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Principais</a:t>
            </a:r>
            <a:r>
              <a:rPr lang="en-US" sz="2400" b="1" i="0" u="none" strike="noStrike" dirty="0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400" b="1" i="0" u="none" strike="noStrike" dirty="0" err="1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Doenças</a:t>
            </a:r>
            <a:r>
              <a:rPr lang="en-US" sz="2400" b="1" i="0" u="none" strike="noStrike" dirty="0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400" b="1" i="0" u="none" strike="noStrike" dirty="0" err="1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em</a:t>
            </a:r>
            <a:r>
              <a:rPr lang="en-US" sz="2400" b="1" i="0" u="none" strike="noStrike" dirty="0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Humanos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1524000" y="7366000"/>
            <a:ext cx="13716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Prof. Gabriel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4C700BC-47F7-ED5A-5CC9-4709CF9D8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316" y="0"/>
            <a:ext cx="763508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433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Enterobíase: O Oxiúro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7366000" cy="508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85000" lnSpcReduction="10000"/>
          </a:bodyPr>
          <a:lstStyle/>
          <a:p>
            <a:pPr indent="0" algn="l">
              <a:lnSpc>
                <a:spcPct val="141666"/>
              </a:lnSpc>
              <a:spcAft>
                <a:spcPts val="2000"/>
              </a:spcAft>
              <a:defRPr/>
            </a:pP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Agente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Enterobius vermicularis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São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pequenos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visualmente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semelhantes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pedaços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linha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branca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  <a:endParaRPr lang="en-US" sz="1100" dirty="0"/>
          </a:p>
          <a:p>
            <a:pPr indent="0" algn="l">
              <a:lnSpc>
                <a:spcPct val="141666"/>
              </a:lnSpc>
              <a:spcAft>
                <a:spcPts val="2000"/>
              </a:spcAft>
            </a:pP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 </a:t>
            </a: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Dinâmica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do </a:t>
            </a: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Prurido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verme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adulto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habita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intestino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grosso. Durante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noite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graças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relaxamento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muscular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humano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),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fêmea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grávida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rasteja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até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dobras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perianais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para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realizar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postura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dos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ovos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Libera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toxinas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irritantes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causando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imenso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prurido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coceira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)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noturno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afetando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muito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sono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infantil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  <a:p>
            <a:pPr indent="0" algn="l">
              <a:lnSpc>
                <a:spcPct val="141666"/>
              </a:lnSpc>
            </a:pP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Transmissão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Aérea e Familiar: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coçar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repovoa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unhas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Ademais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ovos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são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extremamente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microscópicos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leves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Sacudir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lençóis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ou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cobertores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pela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manhã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joga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ovos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para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espalhando-os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por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toda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casa 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garantindo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contágio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oral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simultâneo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do restante da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família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877300" y="2273300"/>
            <a:ext cx="6121400" cy="5549900"/>
            <a:chOff x="8877300" y="2273300"/>
            <a:chExt cx="6121400" cy="5549900"/>
          </a:xfrm>
        </p:grpSpPr>
        <p:sp>
          <p:nvSpPr>
            <p:cNvPr id="6" name="AutoShape 6"/>
            <p:cNvSpPr/>
            <p:nvPr/>
          </p:nvSpPr>
          <p:spPr>
            <a:xfrm>
              <a:off x="8877300" y="2273300"/>
              <a:ext cx="6121400" cy="4914900"/>
            </a:xfrm>
            <a:prstGeom prst="roundRect">
              <a:avLst>
                <a:gd name="adj" fmla="val 0"/>
              </a:avLst>
            </a:prstGeom>
            <a:noFill/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 t="25" b="25"/>
            <a:stretch>
              <a:fillRect/>
            </a:stretch>
          </p:blipFill>
          <p:spPr>
            <a:xfrm>
              <a:off x="8890000" y="2286000"/>
              <a:ext cx="6096000" cy="4889500"/>
            </a:xfrm>
            <a:prstGeom prst="rect">
              <a:avLst/>
            </a:prstGeom>
            <a:noFill/>
            <a:ln w="25400">
              <a:noFill/>
              <a:prstDash val="solid"/>
            </a:ln>
          </p:spPr>
        </p:pic>
        <p:sp>
          <p:nvSpPr>
            <p:cNvPr id="8" name="AutoShape 8"/>
            <p:cNvSpPr/>
            <p:nvPr/>
          </p:nvSpPr>
          <p:spPr>
            <a:xfrm>
              <a:off x="8890000" y="7315200"/>
              <a:ext cx="609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16666"/>
                </a:lnSpc>
                <a:defRPr/>
              </a:pPr>
              <a:r>
                <a:rPr lang="en-US" sz="1300" b="1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Figura 7: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Dimensões físicas dos espécimes em uma régua provam seu aspecto de filamentos leves e curtos.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Revisão e Profilaxia Clínica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1905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1600" b="1" i="0" u="none" strike="noStrike" spc="100">
                <a:solidFill>
                  <a:srgbClr val="595959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 que intercepta o ciclo dessas patologias?</a:t>
            </a:r>
            <a:endParaRPr lang="en-US" sz="1100"/>
          </a:p>
        </p:txBody>
      </p:sp>
      <p:grpSp>
        <p:nvGrpSpPr>
          <p:cNvPr id="5" name="Group 5"/>
          <p:cNvGrpSpPr/>
          <p:nvPr/>
        </p:nvGrpSpPr>
        <p:grpSpPr>
          <a:xfrm>
            <a:off x="2286000" y="2667000"/>
            <a:ext cx="5588000" cy="2286000"/>
            <a:chOff x="2286000" y="2667000"/>
            <a:chExt cx="5588000" cy="2286000"/>
          </a:xfrm>
        </p:grpSpPr>
        <p:sp>
          <p:nvSpPr>
            <p:cNvPr id="6" name="AutoShape 6"/>
            <p:cNvSpPr/>
            <p:nvPr/>
          </p:nvSpPr>
          <p:spPr>
            <a:xfrm>
              <a:off x="2286000" y="2667000"/>
              <a:ext cx="5588000" cy="2286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2286000" y="2667000"/>
              <a:ext cx="101600" cy="2286000"/>
            </a:xfrm>
            <a:prstGeom prst="roundRect">
              <a:avLst>
                <a:gd name="adj" fmla="val 0"/>
              </a:avLst>
            </a:prstGeom>
            <a:solidFill>
              <a:srgbClr val="0B3B6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2692400" y="2971800"/>
              <a:ext cx="482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000" b="1" i="0" u="none" strike="noStrike">
                  <a:solidFill>
                    <a:srgbClr val="0B3B60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1. Saneamento e Higiene</a:t>
              </a:r>
              <a:endParaRPr lang="en-US" sz="1100"/>
            </a:p>
          </p:txBody>
        </p:sp>
        <p:sp>
          <p:nvSpPr>
            <p:cNvPr id="9" name="AutoShape 9"/>
            <p:cNvSpPr/>
            <p:nvPr/>
          </p:nvSpPr>
          <p:spPr>
            <a:xfrm>
              <a:off x="2692400" y="3556000"/>
              <a:ext cx="4826000" cy="1143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instalação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esgoto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tratado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previne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Lombriga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Oxiúro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Ancilostomose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 Deve-se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unir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isso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o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ato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rigoroso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lavar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mãos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água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vegetais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crus.</a:t>
              </a:r>
              <a:endParaRPr lang="en-US" sz="1100"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382000" y="2667000"/>
            <a:ext cx="5588000" cy="2286000"/>
            <a:chOff x="8382000" y="2667000"/>
            <a:chExt cx="5588000" cy="2286000"/>
          </a:xfrm>
        </p:grpSpPr>
        <p:sp>
          <p:nvSpPr>
            <p:cNvPr id="11" name="AutoShape 11"/>
            <p:cNvSpPr/>
            <p:nvPr/>
          </p:nvSpPr>
          <p:spPr>
            <a:xfrm>
              <a:off x="8382000" y="2667000"/>
              <a:ext cx="5588000" cy="2286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8382000" y="2667000"/>
              <a:ext cx="101600" cy="2286000"/>
            </a:xfrm>
            <a:prstGeom prst="roundRect">
              <a:avLst>
                <a:gd name="adj" fmla="val 0"/>
              </a:avLst>
            </a:prstGeom>
            <a:solidFill>
              <a:srgbClr val="00808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8788400" y="2971800"/>
              <a:ext cx="482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000" b="1" i="0" u="none" strike="noStrike">
                  <a:solidFill>
                    <a:srgbClr val="008080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2. Uso de Calçados</a:t>
              </a:r>
              <a:endParaRPr lang="en-US" sz="1100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8788400" y="3556000"/>
              <a:ext cx="4826000" cy="1143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Para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interceptar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penetrações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dérmicas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em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solos de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área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rural.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Estratégia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que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zera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quase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totalmente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chance de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contrair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Ancilostomose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("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Amarelão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")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286000" y="5207000"/>
            <a:ext cx="5588000" cy="2286000"/>
            <a:chOff x="2286000" y="5207000"/>
            <a:chExt cx="5588000" cy="2286000"/>
          </a:xfrm>
        </p:grpSpPr>
        <p:sp>
          <p:nvSpPr>
            <p:cNvPr id="16" name="AutoShape 16"/>
            <p:cNvSpPr/>
            <p:nvPr/>
          </p:nvSpPr>
          <p:spPr>
            <a:xfrm>
              <a:off x="2286000" y="5207000"/>
              <a:ext cx="5588000" cy="2286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7" name="AutoShape 17"/>
            <p:cNvSpPr/>
            <p:nvPr/>
          </p:nvSpPr>
          <p:spPr>
            <a:xfrm>
              <a:off x="2286000" y="5207000"/>
              <a:ext cx="101600" cy="2286000"/>
            </a:xfrm>
            <a:prstGeom prst="roundRect">
              <a:avLst>
                <a:gd name="adj" fmla="val 0"/>
              </a:avLst>
            </a:prstGeom>
            <a:solidFill>
              <a:srgbClr val="D32F2F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2692400" y="5511800"/>
              <a:ext cx="482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000" b="1" i="0" u="none" strike="noStrike">
                  <a:solidFill>
                    <a:srgbClr val="D32F2F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3. Controle de Vetores</a:t>
              </a:r>
              <a:endParaRPr lang="en-US" sz="1100"/>
            </a:p>
          </p:txBody>
        </p:sp>
        <p:sp>
          <p:nvSpPr>
            <p:cNvPr id="19" name="AutoShape 19"/>
            <p:cNvSpPr/>
            <p:nvPr/>
          </p:nvSpPr>
          <p:spPr>
            <a:xfrm>
              <a:off x="2692400" y="6096000"/>
              <a:ext cx="4826000" cy="1143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Específico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para a 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Filariose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(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Elefantíase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)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Inclui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eliminação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poças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água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parada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(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foco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do Culex),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repelentes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noturnos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telas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mosquiteiras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382000" y="5207000"/>
            <a:ext cx="5588000" cy="2286000"/>
            <a:chOff x="8382000" y="5207000"/>
            <a:chExt cx="5588000" cy="2286000"/>
          </a:xfrm>
        </p:grpSpPr>
        <p:sp>
          <p:nvSpPr>
            <p:cNvPr id="21" name="AutoShape 21"/>
            <p:cNvSpPr/>
            <p:nvPr/>
          </p:nvSpPr>
          <p:spPr>
            <a:xfrm>
              <a:off x="8382000" y="5207000"/>
              <a:ext cx="5588000" cy="2286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22" name="AutoShape 22"/>
            <p:cNvSpPr/>
            <p:nvPr/>
          </p:nvSpPr>
          <p:spPr>
            <a:xfrm>
              <a:off x="8382000" y="5207000"/>
              <a:ext cx="101600" cy="2286000"/>
            </a:xfrm>
            <a:prstGeom prst="roundRect">
              <a:avLst>
                <a:gd name="adj" fmla="val 0"/>
              </a:avLst>
            </a:prstGeom>
            <a:solidFill>
              <a:srgbClr val="0B3B6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23" name="AutoShape 23"/>
            <p:cNvSpPr/>
            <p:nvPr/>
          </p:nvSpPr>
          <p:spPr>
            <a:xfrm>
              <a:off x="8788400" y="5511800"/>
              <a:ext cx="482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000" b="1" i="0" u="none" strike="noStrike">
                  <a:solidFill>
                    <a:srgbClr val="0B3B60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4. Saúde dos Animais Domésticos</a:t>
              </a:r>
              <a:endParaRPr lang="en-US" sz="1100"/>
            </a:p>
          </p:txBody>
        </p:sp>
        <p:sp>
          <p:nvSpPr>
            <p:cNvPr id="24" name="AutoShape 24"/>
            <p:cNvSpPr/>
            <p:nvPr/>
          </p:nvSpPr>
          <p:spPr>
            <a:xfrm>
              <a:off x="8788400" y="6096000"/>
              <a:ext cx="4826000" cy="1143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Para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frear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as zoonoses. Evita o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contágio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por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Larva 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Migrans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Cutânea</a:t>
              </a:r>
              <a:r>
                <a:rPr lang="en-US" sz="16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em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humanos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baseando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-se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na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proibição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cães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/gatos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nas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praias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na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vermifugação</a:t>
              </a:r>
              <a:r>
                <a:rPr lang="en-US" sz="16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canina.</a:t>
              </a:r>
              <a:endParaRPr lang="en-US" sz="11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childTnLst>
                        <p:par>
                          <p:cTn id="11" fill="hold">
                            <p:childTnLst>
                              <p:par>
                                <p:cTn id="12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childTnLst>
                        <p:par>
                          <p:cTn id="18" fill="hold">
                            <p:childTnLst>
                              <p:par>
                                <p:cTn id="19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childTnLst>
                        <p:par>
                          <p:cTn id="25" fill="hold">
                            <p:childTnLst>
                              <p:par>
                                <p:cTn id="26" presetID="53" presetClass="entr" presetSubtype="16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FBA777A-C3E3-D08F-9BA8-BEFF58F70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7E2269E-407F-5A00-3565-67C3EC278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100747" cy="462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32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O que são Nematelmintos?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7366000" cy="508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92500" lnSpcReduction="10000"/>
          </a:bodyPr>
          <a:lstStyle/>
          <a:p>
            <a:pPr indent="0" algn="l">
              <a:lnSpc>
                <a:spcPct val="141666"/>
              </a:lnSpc>
              <a:spcAft>
                <a:spcPts val="2400"/>
              </a:spcAft>
              <a:defRPr/>
            </a:pPr>
            <a:r>
              <a:rPr lang="en-US" sz="22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Conceito</a:t>
            </a:r>
            <a:r>
              <a:rPr lang="en-US" sz="22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Biológico</a:t>
            </a:r>
            <a:r>
              <a:rPr lang="en-US" sz="22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Também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conhecidos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literatura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como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Asquelmintos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nematelmintos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são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vermes do Filo Nematoda. Seu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formato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corpóreo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é </a:t>
            </a:r>
            <a:r>
              <a:rPr lang="en-US" sz="22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longo</a:t>
            </a:r>
            <a:r>
              <a:rPr lang="en-US" sz="22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2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cilíndrico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frequentemente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com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extremidades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afiladas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  <a:endParaRPr lang="en-US" sz="1100" dirty="0"/>
          </a:p>
          <a:p>
            <a:pPr indent="0" algn="l">
              <a:lnSpc>
                <a:spcPct val="141666"/>
              </a:lnSpc>
              <a:spcAft>
                <a:spcPts val="2400"/>
              </a:spcAft>
            </a:pPr>
            <a:r>
              <a:rPr lang="en-US" sz="22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Simetria</a:t>
            </a:r>
            <a:r>
              <a:rPr lang="en-US" sz="22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2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Cefalização</a:t>
            </a:r>
            <a:r>
              <a:rPr lang="en-US" sz="22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Apresentam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simetria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bilateral, que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acompanha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notável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cefalização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concentração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estruturas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sensoriais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região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anterior).</a:t>
            </a:r>
          </a:p>
          <a:p>
            <a:pPr indent="0" algn="l">
              <a:lnSpc>
                <a:spcPct val="141666"/>
              </a:lnSpc>
            </a:pPr>
            <a:r>
              <a:rPr lang="en-US" sz="22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Nichos </a:t>
            </a:r>
            <a:r>
              <a:rPr lang="en-US" sz="22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Ecológicos</a:t>
            </a:r>
            <a:r>
              <a:rPr lang="en-US" sz="22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São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animais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que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conquistaram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diversos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habitats: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podem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possuir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vida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livre (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água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ou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terra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úmida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)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ou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atuar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como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parasitas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sistêmicos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animais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2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plantas</a:t>
            </a:r>
            <a:r>
              <a:rPr lang="en-US" sz="22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144000" y="2286000"/>
            <a:ext cx="6096000" cy="4724400"/>
            <a:chOff x="9144000" y="2286000"/>
            <a:chExt cx="6096000" cy="47244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rcRect t="46" b="46"/>
            <a:stretch>
              <a:fillRect/>
            </a:stretch>
          </p:blipFill>
          <p:spPr>
            <a:xfrm>
              <a:off x="9144000" y="2286000"/>
              <a:ext cx="6096000" cy="4064000"/>
            </a:xfrm>
            <a:prstGeom prst="rect">
              <a:avLst/>
            </a:prstGeom>
            <a:noFill/>
            <a:ln w="25400">
              <a:noFill/>
              <a:prstDash val="solid"/>
            </a:ln>
          </p:spPr>
        </p:pic>
        <p:sp>
          <p:nvSpPr>
            <p:cNvPr id="7" name="AutoShape 7"/>
            <p:cNvSpPr/>
            <p:nvPr/>
          </p:nvSpPr>
          <p:spPr>
            <a:xfrm>
              <a:off x="9144000" y="2286000"/>
              <a:ext cx="6096000" cy="4064000"/>
            </a:xfrm>
            <a:prstGeom prst="roundRect">
              <a:avLst>
                <a:gd name="adj" fmla="val 0"/>
              </a:avLst>
            </a:prstGeom>
            <a:noFill/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9144000" y="6502400"/>
              <a:ext cx="609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16666"/>
                </a:lnSpc>
                <a:defRPr/>
              </a:pPr>
              <a:r>
                <a:rPr lang="en-US" sz="1300" b="1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Figura</a:t>
              </a:r>
              <a:r>
                <a:rPr lang="en-US" sz="1300" b="1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1: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Morfologia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macroscópica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cilíndrica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com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extremidades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afiladas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ilustrada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por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exemplares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300" b="0" i="0" u="none" strike="noStrike" dirty="0" err="1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fixados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300" b="0" i="1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Ascaris lumbricoides</a:t>
              </a:r>
              <a:r>
                <a:rPr lang="en-US" sz="1300" b="0" i="0" u="none" strike="noStrike" dirty="0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Morfologia e Fisiologia: Saltos Evolutivos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5" name="Group 5"/>
          <p:cNvGrpSpPr/>
          <p:nvPr/>
        </p:nvGrpSpPr>
        <p:grpSpPr>
          <a:xfrm>
            <a:off x="1016000" y="2667000"/>
            <a:ext cx="4445000" cy="5080000"/>
            <a:chOff x="1016000" y="2667000"/>
            <a:chExt cx="4445000" cy="5080000"/>
          </a:xfrm>
        </p:grpSpPr>
        <p:sp>
          <p:nvSpPr>
            <p:cNvPr id="6" name="AutoShape 6"/>
            <p:cNvSpPr/>
            <p:nvPr/>
          </p:nvSpPr>
          <p:spPr>
            <a:xfrm>
              <a:off x="1016000" y="2667000"/>
              <a:ext cx="4445000" cy="5080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1016000" y="2667000"/>
              <a:ext cx="4445000" cy="76200"/>
            </a:xfrm>
            <a:prstGeom prst="roundRect">
              <a:avLst>
                <a:gd name="adj" fmla="val 0"/>
              </a:avLst>
            </a:prstGeom>
            <a:solidFill>
              <a:srgbClr val="0B3B6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1397000" y="3124200"/>
              <a:ext cx="3683000" cy="76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8333"/>
                </a:lnSpc>
                <a:defRPr/>
              </a:pPr>
              <a:r>
                <a:rPr lang="en-US" sz="2200" b="1" i="0" u="none" strike="noStrike">
                  <a:solidFill>
                    <a:srgbClr val="0B3B60"/>
                  </a:solidFill>
                  <a:latin typeface="Merriweather, Noto Serif SC, serif"/>
                  <a:ea typeface="Merriweather, Noto Serif SC, serif"/>
                  <a:cs typeface="Merriweather, Noto Serif SC, serif"/>
                  <a:sym typeface="Merriweather, Noto Serif SC, serif"/>
                </a:rPr>
                <a:t>Sistema Digestório Completo</a:t>
              </a:r>
              <a:endParaRPr lang="en-US" sz="1100"/>
            </a:p>
          </p:txBody>
        </p:sp>
        <p:sp>
          <p:nvSpPr>
            <p:cNvPr id="9" name="AutoShape 9"/>
            <p:cNvSpPr/>
            <p:nvPr/>
          </p:nvSpPr>
          <p:spPr>
            <a:xfrm>
              <a:off x="1397000" y="4064000"/>
              <a:ext cx="3683000" cy="330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Apresentam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boca e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ânus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de forma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inédita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na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escala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evolutiva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animal.</a:t>
              </a: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Isso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viabiliza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um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fluxo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unidirecional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onde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o animal continua se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alimentando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enquanto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resíduos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anteriores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ainda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estão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processo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digestão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905500" y="2667000"/>
            <a:ext cx="4445000" cy="5080000"/>
            <a:chOff x="5905500" y="2667000"/>
            <a:chExt cx="4445000" cy="5080000"/>
          </a:xfrm>
        </p:grpSpPr>
        <p:sp>
          <p:nvSpPr>
            <p:cNvPr id="11" name="AutoShape 11"/>
            <p:cNvSpPr/>
            <p:nvPr/>
          </p:nvSpPr>
          <p:spPr>
            <a:xfrm>
              <a:off x="5905500" y="2667000"/>
              <a:ext cx="4445000" cy="5080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5905500" y="2667000"/>
              <a:ext cx="4445000" cy="76200"/>
            </a:xfrm>
            <a:prstGeom prst="roundRect">
              <a:avLst>
                <a:gd name="adj" fmla="val 0"/>
              </a:avLst>
            </a:prstGeom>
            <a:solidFill>
              <a:srgbClr val="00808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6286500" y="3124200"/>
              <a:ext cx="3683000" cy="76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8333"/>
                </a:lnSpc>
                <a:defRPr/>
              </a:pPr>
              <a:r>
                <a:rPr lang="en-US" sz="2200" b="1" i="0" u="none" strike="noStrike">
                  <a:solidFill>
                    <a:srgbClr val="0B3B60"/>
                  </a:solidFill>
                  <a:latin typeface="Merriweather, Noto Serif SC, serif"/>
                  <a:ea typeface="Merriweather, Noto Serif SC, serif"/>
                  <a:cs typeface="Merriweather, Noto Serif SC, serif"/>
                  <a:sym typeface="Merriweather, Noto Serif SC, serif"/>
                </a:rPr>
                <a:t>Condição Pseudocelomada</a:t>
              </a:r>
              <a:endParaRPr lang="en-US" sz="1100"/>
            </a:p>
          </p:txBody>
        </p:sp>
        <p:sp>
          <p:nvSpPr>
            <p:cNvPr id="14" name="AutoShape 14"/>
            <p:cNvSpPr/>
            <p:nvPr/>
          </p:nvSpPr>
          <p:spPr>
            <a:xfrm>
              <a:off x="6286500" y="4064000"/>
              <a:ext cx="3683000" cy="330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Triblásticos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que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possuem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cavidade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preenchida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líquido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revestida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parcialmente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mesoderme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Atua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primariamente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como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esqueleto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hidrostático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também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compensa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ausência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um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sistema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circulatório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no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transporte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795000" y="2667000"/>
            <a:ext cx="4445000" cy="5080000"/>
            <a:chOff x="10795000" y="2667000"/>
            <a:chExt cx="4445000" cy="5080000"/>
          </a:xfrm>
        </p:grpSpPr>
        <p:sp>
          <p:nvSpPr>
            <p:cNvPr id="16" name="AutoShape 16"/>
            <p:cNvSpPr/>
            <p:nvPr/>
          </p:nvSpPr>
          <p:spPr>
            <a:xfrm>
              <a:off x="10795000" y="2667000"/>
              <a:ext cx="4445000" cy="5080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7" name="AutoShape 17"/>
            <p:cNvSpPr/>
            <p:nvPr/>
          </p:nvSpPr>
          <p:spPr>
            <a:xfrm>
              <a:off x="10795000" y="2667000"/>
              <a:ext cx="4445000" cy="76200"/>
            </a:xfrm>
            <a:prstGeom prst="roundRect">
              <a:avLst>
                <a:gd name="adj" fmla="val 0"/>
              </a:avLst>
            </a:prstGeom>
            <a:solidFill>
              <a:srgbClr val="D32F2F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11176000" y="3124200"/>
              <a:ext cx="3683000" cy="76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8333"/>
                </a:lnSpc>
                <a:defRPr/>
              </a:pPr>
              <a:r>
                <a:rPr lang="en-US" sz="2200" b="1" i="0" u="none" strike="noStrike">
                  <a:solidFill>
                    <a:srgbClr val="0B3B60"/>
                  </a:solidFill>
                  <a:latin typeface="Merriweather, Noto Serif SC, serif"/>
                  <a:ea typeface="Merriweather, Noto Serif SC, serif"/>
                  <a:cs typeface="Merriweather, Noto Serif SC, serif"/>
                  <a:sym typeface="Merriweather, Noto Serif SC, serif"/>
                </a:rPr>
                <a:t>Cutícula e Excreção</a:t>
              </a:r>
              <a:endParaRPr lang="en-US" sz="1100"/>
            </a:p>
          </p:txBody>
        </p:sp>
        <p:sp>
          <p:nvSpPr>
            <p:cNvPr id="19" name="AutoShape 19"/>
            <p:cNvSpPr/>
            <p:nvPr/>
          </p:nvSpPr>
          <p:spPr>
            <a:xfrm>
              <a:off x="11176000" y="4064000"/>
              <a:ext cx="3683000" cy="330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Revestidos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grossa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cutícula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acelular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para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resistir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às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enzimas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do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hospedeiro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exigindo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mudas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(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ecdise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)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periódicas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Resíduos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como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amônia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são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expelidos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células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especializadas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childTnLst>
                        <p:par>
                          <p:cTn id="14" fill="hold">
                            <p:childTnLst>
                              <p:par>
                                <p:cTn id="15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Reprodução e Dimorfismo Sexual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grpSp>
        <p:nvGrpSpPr>
          <p:cNvPr id="4" name="Group 4"/>
          <p:cNvGrpSpPr/>
          <p:nvPr/>
        </p:nvGrpSpPr>
        <p:grpSpPr>
          <a:xfrm>
            <a:off x="1016000" y="2286000"/>
            <a:ext cx="7620000" cy="4953000"/>
            <a:chOff x="1016000" y="2286000"/>
            <a:chExt cx="7620000" cy="4953000"/>
          </a:xfrm>
        </p:grpSpPr>
        <p:sp>
          <p:nvSpPr>
            <p:cNvPr id="5" name="AutoShape 5"/>
            <p:cNvSpPr/>
            <p:nvPr/>
          </p:nvSpPr>
          <p:spPr>
            <a:xfrm>
              <a:off x="1016000" y="2286000"/>
              <a:ext cx="7620000" cy="1016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fontScale="92500"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grande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maioria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das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espécies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é </a:t>
              </a:r>
              <a:r>
                <a:rPr lang="en-US" sz="22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dioica 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(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sexos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separados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),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realizando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reprodução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sexuada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com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fecundação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interna e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pronunciado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dimorfismo</a:t>
              </a:r>
              <a:r>
                <a:rPr lang="en-US" sz="22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  <p:sp>
          <p:nvSpPr>
            <p:cNvPr id="6" name="AutoShape 6"/>
            <p:cNvSpPr/>
            <p:nvPr/>
          </p:nvSpPr>
          <p:spPr>
            <a:xfrm>
              <a:off x="1016000" y="3810000"/>
              <a:ext cx="7620000" cy="1524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1016000" y="3810000"/>
              <a:ext cx="101600" cy="1524000"/>
            </a:xfrm>
            <a:prstGeom prst="roundRect">
              <a:avLst>
                <a:gd name="adj" fmla="val 0"/>
              </a:avLst>
            </a:prstGeom>
            <a:solidFill>
              <a:srgbClr val="00808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1320800" y="4013200"/>
              <a:ext cx="7112000" cy="1143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000" b="1" i="0" u="none" strike="noStrike" dirty="0" err="1">
                  <a:solidFill>
                    <a:srgbClr val="008080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Fêmeas</a:t>
              </a: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Geralmente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são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muito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maiores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mais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robustas,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adaptação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crucial para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abrigar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maturar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milhares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ovos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  <p:sp>
          <p:nvSpPr>
            <p:cNvPr id="9" name="AutoShape 9"/>
            <p:cNvSpPr/>
            <p:nvPr/>
          </p:nvSpPr>
          <p:spPr>
            <a:xfrm>
              <a:off x="1016000" y="5588000"/>
              <a:ext cx="7620000" cy="1651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016000" y="5588000"/>
              <a:ext cx="101600" cy="1651000"/>
            </a:xfrm>
            <a:prstGeom prst="roundRect">
              <a:avLst>
                <a:gd name="adj" fmla="val 0"/>
              </a:avLst>
            </a:prstGeom>
            <a:solidFill>
              <a:srgbClr val="0B3B6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1320800" y="5791200"/>
              <a:ext cx="7112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 fontScale="92500" lnSpcReduction="20000"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000" b="1" i="0" u="none" strike="noStrike" dirty="0">
                  <a:solidFill>
                    <a:srgbClr val="0B3B60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Machos</a:t>
              </a:r>
              <a:b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</a:b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Sensivelmente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menores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Possuem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extremidade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posterior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curvada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portando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espículas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copulatórias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que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ancoram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fêmea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transferem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o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esperma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ameboide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47200" y="2235200"/>
            <a:ext cx="5943600" cy="4419600"/>
            <a:chOff x="9347200" y="2235200"/>
            <a:chExt cx="5943600" cy="4419600"/>
          </a:xfrm>
        </p:grpSpPr>
        <p:sp>
          <p:nvSpPr>
            <p:cNvPr id="13" name="AutoShape 13"/>
            <p:cNvSpPr/>
            <p:nvPr/>
          </p:nvSpPr>
          <p:spPr>
            <a:xfrm>
              <a:off x="9347200" y="2235200"/>
              <a:ext cx="5943600" cy="375920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 t="45" b="45"/>
            <a:stretch>
              <a:fillRect/>
            </a:stretch>
          </p:blipFill>
          <p:spPr>
            <a:xfrm>
              <a:off x="9398000" y="2286000"/>
              <a:ext cx="5842000" cy="3657600"/>
            </a:xfrm>
            <a:prstGeom prst="rect">
              <a:avLst/>
            </a:prstGeom>
            <a:noFill/>
            <a:ln w="25400">
              <a:noFill/>
              <a:prstDash val="solid"/>
            </a:ln>
          </p:spPr>
        </p:pic>
        <p:sp>
          <p:nvSpPr>
            <p:cNvPr id="15" name="AutoShape 15"/>
            <p:cNvSpPr/>
            <p:nvPr/>
          </p:nvSpPr>
          <p:spPr>
            <a:xfrm>
              <a:off x="9398000" y="6146800"/>
              <a:ext cx="5842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16666"/>
                </a:lnSpc>
                <a:defRPr/>
              </a:pPr>
              <a:r>
                <a:rPr lang="en-US" sz="1300" b="1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Figura 2: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Dimorfismo em</a:t>
              </a:r>
              <a:r>
                <a:rPr lang="en-US" sz="1300" b="0" i="1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Enterobius vermicularis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 Macho superior e fêmea inferior, notavelmente mais longa. (Fonte: CDC)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Ascaridíase: A Lombriga e o Ciclo de Loos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032000"/>
            <a:ext cx="14224000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Agente</a:t>
            </a:r>
            <a:r>
              <a:rPr lang="en-US" sz="18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 </a:t>
            </a:r>
            <a:r>
              <a:rPr lang="en-US" sz="1800" b="0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Ascaris </a:t>
            </a:r>
            <a:r>
              <a:rPr lang="en-US" sz="1800" b="0" i="1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lumbricoides</a:t>
            </a:r>
            <a:r>
              <a:rPr lang="en-US" sz="18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|</a:t>
            </a:r>
            <a:r>
              <a:rPr lang="en-US" sz="18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Transmissão</a:t>
            </a:r>
            <a:r>
              <a:rPr lang="en-US" sz="18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 </a:t>
            </a:r>
            <a:r>
              <a:rPr lang="en-US" sz="18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Oral-fecal (</a:t>
            </a:r>
            <a:r>
              <a:rPr lang="en-US" sz="18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água</a:t>
            </a:r>
            <a:r>
              <a:rPr lang="en-US" sz="18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/comida) |</a:t>
            </a:r>
            <a:r>
              <a:rPr lang="en-US" sz="18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Sintomas</a:t>
            </a:r>
            <a:r>
              <a:rPr lang="en-US" sz="18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 </a:t>
            </a:r>
            <a:r>
              <a:rPr lang="en-US" sz="18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Obstrução</a:t>
            </a:r>
            <a:r>
              <a:rPr lang="en-US" sz="18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intestinal e </a:t>
            </a:r>
            <a:r>
              <a:rPr lang="en-US" sz="18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Síndrome</a:t>
            </a:r>
            <a:r>
              <a:rPr lang="en-US" sz="18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Löffler </a:t>
            </a:r>
            <a:r>
              <a:rPr lang="en-US" sz="18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pulmonar</a:t>
            </a:r>
            <a:r>
              <a:rPr lang="en-US" sz="18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  <a:endParaRPr lang="en-US" sz="1100" dirty="0"/>
          </a:p>
        </p:txBody>
      </p:sp>
      <p:grpSp>
        <p:nvGrpSpPr>
          <p:cNvPr id="5" name="Group 5"/>
          <p:cNvGrpSpPr/>
          <p:nvPr/>
        </p:nvGrpSpPr>
        <p:grpSpPr>
          <a:xfrm>
            <a:off x="1016000" y="2921000"/>
            <a:ext cx="7112000" cy="5334000"/>
            <a:chOff x="1016000" y="2921000"/>
            <a:chExt cx="7112000" cy="5334000"/>
          </a:xfrm>
        </p:grpSpPr>
        <p:sp>
          <p:nvSpPr>
            <p:cNvPr id="6" name="AutoShape 6"/>
            <p:cNvSpPr/>
            <p:nvPr/>
          </p:nvSpPr>
          <p:spPr>
            <a:xfrm>
              <a:off x="1016000" y="2921000"/>
              <a:ext cx="7112000" cy="5334000"/>
            </a:xfrm>
            <a:prstGeom prst="roundRect">
              <a:avLst>
                <a:gd name="adj" fmla="val 0"/>
              </a:avLst>
            </a:prstGeom>
            <a:solidFill>
              <a:srgbClr val="F8F9FA">
                <a:alpha val="100000"/>
              </a:srgbClr>
            </a:solidFill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7" name="AutoShape 7"/>
            <p:cNvSpPr/>
            <p:nvPr/>
          </p:nvSpPr>
          <p:spPr>
            <a:xfrm>
              <a:off x="1422400" y="3327400"/>
              <a:ext cx="62992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1500" b="1" i="0" u="none" strike="noStrike" spc="100">
                  <a:solidFill>
                    <a:srgbClr val="0B3B60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 Migração Pulmonar (Ciclo de Loos)</a:t>
              </a:r>
              <a:endParaRPr lang="en-US" sz="1100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422400" y="4013200"/>
              <a:ext cx="6299200" cy="381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marL="228600" indent="-228600" algn="l">
                <a:lnSpc>
                  <a:spcPct val="133333"/>
                </a:lnSpc>
                <a:buClr>
                  <a:srgbClr val="1A1A1A"/>
                </a:buClr>
                <a:buFont typeface="+mj-lt"/>
                <a:buAutoNum type="arabicPeriod"/>
                <a:defRPr/>
              </a:pP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Após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ingestão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do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ovo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embrionado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larvas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eclodem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perfuram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parede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do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intestino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delgado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  <a:endParaRPr lang="en-US" sz="1100" dirty="0"/>
            </a:p>
            <a:p>
              <a:pPr marL="228600" indent="-228600" algn="l">
                <a:lnSpc>
                  <a:spcPct val="133333"/>
                </a:lnSpc>
                <a:buClr>
                  <a:srgbClr val="1A1A1A"/>
                </a:buClr>
                <a:buFont typeface="+mj-lt"/>
                <a:buAutoNum type="arabicPeriod"/>
              </a:pP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Elas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entram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na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circulação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linfática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sanguínea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passando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pelo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fígado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até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alcançar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pulmões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</a:p>
            <a:p>
              <a:pPr marL="228600" indent="-228600" algn="l">
                <a:lnSpc>
                  <a:spcPct val="133333"/>
                </a:lnSpc>
                <a:buClr>
                  <a:srgbClr val="1A1A1A"/>
                </a:buClr>
                <a:buFont typeface="+mj-lt"/>
                <a:buAutoNum type="arabicPeriod"/>
              </a:pP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Rompem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alvéolos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capilares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sobem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pelos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brônquios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até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faringe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causando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intensa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irritação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tosse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</a:p>
            <a:p>
              <a:pPr marL="228600" indent="-228600" algn="l">
                <a:lnSpc>
                  <a:spcPct val="133333"/>
                </a:lnSpc>
                <a:buClr>
                  <a:srgbClr val="1A1A1A"/>
                </a:buClr>
                <a:buFont typeface="+mj-lt"/>
                <a:buAutoNum type="arabicPeriod"/>
              </a:pP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São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deglutidas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de volta,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superam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acidez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pelo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espessamento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da </a:t>
              </a:r>
              <a:r>
                <a:rPr lang="en-US" sz="1800" b="0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cutícula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e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tornam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-se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adultas</a:t>
              </a:r>
              <a:r>
                <a:rPr lang="en-US" sz="1800" b="1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 no </a:t>
              </a:r>
              <a:r>
                <a:rPr lang="en-US" sz="1800" b="1" i="0" u="none" strike="noStrike" dirty="0" err="1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intestino</a:t>
              </a:r>
              <a:r>
                <a:rPr lang="en-US" sz="1800" b="0" i="0" u="none" strike="noStrike" dirty="0">
                  <a:solidFill>
                    <a:srgbClr val="1A1A1A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623300" y="2908300"/>
            <a:ext cx="6629400" cy="4533900"/>
            <a:chOff x="8623300" y="2908300"/>
            <a:chExt cx="6629400" cy="4533900"/>
          </a:xfrm>
        </p:grpSpPr>
        <p:sp>
          <p:nvSpPr>
            <p:cNvPr id="10" name="AutoShape 10"/>
            <p:cNvSpPr/>
            <p:nvPr/>
          </p:nvSpPr>
          <p:spPr>
            <a:xfrm>
              <a:off x="8623300" y="2908300"/>
              <a:ext cx="6629400" cy="3632200"/>
            </a:xfrm>
            <a:prstGeom prst="roundRect">
              <a:avLst>
                <a:gd name="adj" fmla="val 0"/>
              </a:avLst>
            </a:prstGeom>
            <a:noFill/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 l="76" r="76"/>
            <a:stretch>
              <a:fillRect/>
            </a:stretch>
          </p:blipFill>
          <p:spPr>
            <a:xfrm>
              <a:off x="8636000" y="2921000"/>
              <a:ext cx="6604000" cy="3606800"/>
            </a:xfrm>
            <a:prstGeom prst="rect">
              <a:avLst/>
            </a:prstGeom>
            <a:noFill/>
            <a:ln w="25400">
              <a:noFill/>
              <a:prstDash val="solid"/>
            </a:ln>
          </p:spPr>
        </p:pic>
        <p:sp>
          <p:nvSpPr>
            <p:cNvPr id="12" name="AutoShape 12"/>
            <p:cNvSpPr/>
            <p:nvPr/>
          </p:nvSpPr>
          <p:spPr>
            <a:xfrm>
              <a:off x="8636000" y="6680200"/>
              <a:ext cx="6604000" cy="76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16666"/>
                </a:lnSpc>
                <a:defRPr/>
              </a:pPr>
              <a:r>
                <a:rPr lang="en-US" sz="1300" b="1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Figura 3: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Espécime clínico longo de</a:t>
              </a:r>
              <a:r>
                <a:rPr lang="en-US" sz="1300" b="0" i="1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Ascaris lumbricoides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coletado. É notório seu longo comprimento cilíndrico, medido em centímetros. (Foto: CDC)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Ancilostomose: O "Amarelão"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8128000" cy="508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41666"/>
              </a:lnSpc>
              <a:spcAft>
                <a:spcPts val="2000"/>
              </a:spcAft>
              <a:defRPr/>
            </a:pP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Agentes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Etiológicos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Ancylostoma duodenale 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 </a:t>
            </a:r>
            <a:r>
              <a:rPr lang="en-US" sz="2000" b="0" i="1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Necator</a:t>
            </a:r>
            <a:r>
              <a:rPr lang="en-US" sz="2000" b="0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americanus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  <a:endParaRPr lang="en-US" sz="1100" dirty="0"/>
          </a:p>
          <a:p>
            <a:pPr indent="0" algn="l">
              <a:lnSpc>
                <a:spcPct val="141666"/>
              </a:lnSpc>
              <a:spcAft>
                <a:spcPts val="2000"/>
              </a:spcAft>
            </a:pP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Transmissão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pela Pele: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Larvas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ativas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presentes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no solo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úmido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conseguem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penetrar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diretamente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pela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pele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íntegra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sendo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frequente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entrada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através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dos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pés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descalços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  <a:p>
            <a:pPr indent="0" algn="l">
              <a:lnSpc>
                <a:spcPct val="141666"/>
              </a:lnSpc>
            </a:pP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Patogenia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(A </a:t>
            </a: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doença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Jeca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Tatu):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vermes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fixam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-se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mucosa intestinal com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suas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placas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cortantes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Ao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rasgarem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tecido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sugarem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sangue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contínuamente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provocam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hemorragias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locais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Isso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leva à grave 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anemia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ferropriva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profunda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que causa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fraqueza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cansaço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crônico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imensa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palidez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cutânea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401300" y="2273300"/>
            <a:ext cx="4584700" cy="6261100"/>
            <a:chOff x="10401300" y="2273300"/>
            <a:chExt cx="4584700" cy="6261100"/>
          </a:xfrm>
        </p:grpSpPr>
        <p:sp>
          <p:nvSpPr>
            <p:cNvPr id="6" name="AutoShape 6"/>
            <p:cNvSpPr/>
            <p:nvPr/>
          </p:nvSpPr>
          <p:spPr>
            <a:xfrm>
              <a:off x="10401300" y="2273300"/>
              <a:ext cx="4292600" cy="5359400"/>
            </a:xfrm>
            <a:prstGeom prst="roundRect">
              <a:avLst>
                <a:gd name="adj" fmla="val 0"/>
              </a:avLst>
            </a:prstGeom>
            <a:noFill/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 l="68" r="68"/>
            <a:stretch>
              <a:fillRect/>
            </a:stretch>
          </p:blipFill>
          <p:spPr>
            <a:xfrm>
              <a:off x="10414000" y="2286000"/>
              <a:ext cx="4267200" cy="5334000"/>
            </a:xfrm>
            <a:prstGeom prst="rect">
              <a:avLst/>
            </a:prstGeom>
            <a:noFill/>
            <a:ln w="25400">
              <a:noFill/>
              <a:prstDash val="solid"/>
            </a:ln>
          </p:spPr>
        </p:pic>
        <p:sp>
          <p:nvSpPr>
            <p:cNvPr id="8" name="AutoShape 8"/>
            <p:cNvSpPr/>
            <p:nvPr/>
          </p:nvSpPr>
          <p:spPr>
            <a:xfrm>
              <a:off x="10414000" y="7772400"/>
              <a:ext cx="4572000" cy="762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16666"/>
                </a:lnSpc>
                <a:defRPr/>
              </a:pPr>
              <a:r>
                <a:rPr lang="en-US" sz="1300" b="1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Figura 4: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Micrografia eletrônica de varredura focada na cápsula bucal (dentes cortantes) de um Ancilóstomo.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5E085C9-4F58-BB4F-3219-6F38D57FE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531" y="0"/>
            <a:ext cx="6591526" cy="91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633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Larva Migrans Cutânea: O "Bicho Geográfico"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7620000" cy="508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lnSpcReduction="10000"/>
          </a:bodyPr>
          <a:lstStyle/>
          <a:p>
            <a:pPr indent="0" algn="l">
              <a:lnSpc>
                <a:spcPct val="141666"/>
              </a:lnSpc>
              <a:spcAft>
                <a:spcPts val="2000"/>
              </a:spcAft>
              <a:defRPr/>
            </a:pP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Agentes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Vetores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Iniciais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Ancylostoma Brasiliense 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 </a:t>
            </a:r>
            <a:r>
              <a:rPr lang="en-US" sz="2000" b="0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caninum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São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parasitas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intestinais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naturais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cães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gatos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Suas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larvas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infectam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areia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praias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parquinhos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).</a:t>
            </a:r>
            <a:endParaRPr lang="en-US" sz="1100" dirty="0"/>
          </a:p>
          <a:p>
            <a:pPr indent="0" algn="l">
              <a:lnSpc>
                <a:spcPct val="141666"/>
              </a:lnSpc>
              <a:spcAft>
                <a:spcPts val="2000"/>
              </a:spcAft>
            </a:pP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Hospedeiro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Acidental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(Humano):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entrar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contato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com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pele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humana, a larva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penetra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Entretanto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nós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somos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hospedeiros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inviáveis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para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essa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espécie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animal; a larva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não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alcança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corrente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sanguínea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para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terminar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ciclo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biológico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  <a:p>
            <a:pPr indent="0" algn="l">
              <a:lnSpc>
                <a:spcPct val="141666"/>
              </a:lnSpc>
            </a:pP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Lesão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Clínica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("O Mapa"):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Presa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epiderme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ela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passa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migrar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sem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rumo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pelo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tecido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subcutâneo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Isso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gera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caminhos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inflamatórios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avermelhados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elevados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sinuosos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acompanhados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prurido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insuportável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131300" y="2273300"/>
            <a:ext cx="6121400" cy="5245100"/>
            <a:chOff x="9131300" y="2273300"/>
            <a:chExt cx="6121400" cy="5245100"/>
          </a:xfrm>
        </p:grpSpPr>
        <p:sp>
          <p:nvSpPr>
            <p:cNvPr id="6" name="AutoShape 6"/>
            <p:cNvSpPr/>
            <p:nvPr/>
          </p:nvSpPr>
          <p:spPr>
            <a:xfrm>
              <a:off x="9131300" y="2273300"/>
              <a:ext cx="6121400" cy="4597400"/>
            </a:xfrm>
            <a:prstGeom prst="roundRect">
              <a:avLst>
                <a:gd name="adj" fmla="val 0"/>
              </a:avLst>
            </a:prstGeom>
            <a:noFill/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144000" y="2286000"/>
              <a:ext cx="6096000" cy="4572000"/>
            </a:xfrm>
            <a:prstGeom prst="rect">
              <a:avLst/>
            </a:prstGeom>
            <a:noFill/>
            <a:ln w="25400">
              <a:noFill/>
              <a:prstDash val="solid"/>
            </a:ln>
          </p:spPr>
        </p:pic>
        <p:sp>
          <p:nvSpPr>
            <p:cNvPr id="8" name="AutoShape 8"/>
            <p:cNvSpPr/>
            <p:nvPr/>
          </p:nvSpPr>
          <p:spPr>
            <a:xfrm>
              <a:off x="9144000" y="7010400"/>
              <a:ext cx="609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16666"/>
                </a:lnSpc>
                <a:defRPr/>
              </a:pPr>
              <a:r>
                <a:rPr lang="en-US" sz="1300" b="1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Figura 5: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Reação dérmica clássica e aspecto de linhas no pé gerado pela migração aberrante subcutânea.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200" b="1" i="0" u="none" strike="noStrike">
                <a:solidFill>
                  <a:srgbClr val="0B3B60"/>
                </a:solidFill>
                <a:latin typeface="Merriweather, Noto Serif SC, serif"/>
                <a:ea typeface="Merriweather, Noto Serif SC, serif"/>
                <a:cs typeface="Merriweather, Noto Serif SC, serif"/>
                <a:sym typeface="Merriweather, Noto Serif SC, serif"/>
              </a:rPr>
              <a:t>Filariose Linfática: Elefantíase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25400"/>
          </a:xfrm>
          <a:prstGeom prst="roundRect">
            <a:avLst>
              <a:gd name="adj" fmla="val 0"/>
            </a:avLst>
          </a:prstGeom>
          <a:solidFill>
            <a:srgbClr val="0B3B6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7620000" cy="508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0" tIns="0" rIns="0" bIns="0" rtlCol="0" anchor="t" anchorCtr="0">
            <a:normAutofit fontScale="92500"/>
          </a:bodyPr>
          <a:lstStyle/>
          <a:p>
            <a:pPr indent="0" algn="l">
              <a:lnSpc>
                <a:spcPct val="141666"/>
              </a:lnSpc>
              <a:spcAft>
                <a:spcPts val="2000"/>
              </a:spcAft>
              <a:defRPr/>
            </a:pP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Agente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Infeccioso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1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Wuchereria</a:t>
            </a:r>
            <a:r>
              <a:rPr lang="en-US" sz="2000" b="0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1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bancrofti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  <a:endParaRPr lang="en-US" sz="1100" dirty="0"/>
          </a:p>
          <a:p>
            <a:pPr indent="0" algn="l">
              <a:lnSpc>
                <a:spcPct val="141666"/>
              </a:lnSpc>
              <a:spcAft>
                <a:spcPts val="2000"/>
              </a:spcAft>
            </a:pP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Transmissão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Vetorial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Indireta</a:t>
            </a:r>
            <a:r>
              <a:rPr lang="en-US" sz="2000" b="1" i="0" u="none" strike="noStrike" dirty="0">
                <a:solidFill>
                  <a:srgbClr val="0B3B60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Uma rara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exceção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pois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não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se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pega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via oral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nem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pelo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solo.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transmissão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ocorre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pela picada do mosquito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vetor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do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gênero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1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Culex 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(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muriçoca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noturna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).</a:t>
            </a:r>
          </a:p>
          <a:p>
            <a:pPr indent="0" algn="l">
              <a:lnSpc>
                <a:spcPct val="141666"/>
              </a:lnSpc>
            </a:pP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Obstrução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Linfática</a:t>
            </a:r>
            <a:r>
              <a:rPr lang="en-US" sz="2000" b="1" i="0" u="none" strike="noStrike" dirty="0">
                <a:solidFill>
                  <a:srgbClr val="D32F2F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:</a:t>
            </a:r>
            <a:b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</a:b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vermes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instalam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-se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nos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delicados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vasos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gânglios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sistema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linfático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humano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presença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crônica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gera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inflamação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fibrose e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entupimento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dos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canais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inviabilizando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a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drenagem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 O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líquido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(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linfa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)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vaza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causando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inchaço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deformante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hipertrófico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1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irreversível</a:t>
            </a:r>
            <a:r>
              <a:rPr lang="en-US" sz="2000" b="1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(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linfedema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grave),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conhecido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popularmente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como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aspecto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pata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 de </a:t>
            </a:r>
            <a:r>
              <a:rPr lang="en-US" sz="2000" b="0" i="0" u="none" strike="noStrike" dirty="0" err="1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elefante</a:t>
            </a:r>
            <a:r>
              <a:rPr lang="en-US" sz="2000" b="0" i="0" u="none" strike="noStrike" dirty="0">
                <a:solidFill>
                  <a:srgbClr val="1A1A1A"/>
                </a:solidFill>
                <a:latin typeface="Inter, Noto Sans SC, sans-serif"/>
                <a:ea typeface="Inter, Noto Sans SC, sans-serif"/>
                <a:cs typeface="Inter, Noto Sans SC, sans-serif"/>
                <a:sym typeface="Inter, Noto Sans SC, sans-serif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131300" y="2273300"/>
            <a:ext cx="6121400" cy="5245100"/>
            <a:chOff x="9131300" y="2273300"/>
            <a:chExt cx="6121400" cy="5245100"/>
          </a:xfrm>
        </p:grpSpPr>
        <p:sp>
          <p:nvSpPr>
            <p:cNvPr id="6" name="AutoShape 6"/>
            <p:cNvSpPr/>
            <p:nvPr/>
          </p:nvSpPr>
          <p:spPr>
            <a:xfrm>
              <a:off x="9131300" y="2273300"/>
              <a:ext cx="6121400" cy="4597400"/>
            </a:xfrm>
            <a:prstGeom prst="roundRect">
              <a:avLst>
                <a:gd name="adj" fmla="val 0"/>
              </a:avLst>
            </a:prstGeom>
            <a:noFill/>
            <a:ln w="12700" cap="flat" cmpd="sng">
              <a:solidFill>
                <a:srgbClr val="E0E0E0">
                  <a:alpha val="100000"/>
                </a:srgbClr>
              </a:solidFill>
              <a:prstDash val="solid"/>
              <a:round/>
            </a:ln>
          </p:spPr>
          <p:txBody>
            <a:bodyPr wrap="square" lIns="63500" tIns="63500" rIns="63500" bIns="63500" rtlCol="0" anchor="ctr"/>
            <a:lstStyle/>
            <a:p>
              <a:pPr algn="ctr">
                <a:defRPr/>
              </a:pPr>
              <a:endParaRPr/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144000" y="2286000"/>
              <a:ext cx="6096000" cy="4572000"/>
            </a:xfrm>
            <a:prstGeom prst="rect">
              <a:avLst/>
            </a:prstGeom>
            <a:noFill/>
            <a:ln w="25400">
              <a:noFill/>
              <a:prstDash val="solid"/>
            </a:ln>
          </p:spPr>
        </p:pic>
        <p:sp>
          <p:nvSpPr>
            <p:cNvPr id="8" name="AutoShape 8"/>
            <p:cNvSpPr/>
            <p:nvPr/>
          </p:nvSpPr>
          <p:spPr>
            <a:xfrm>
              <a:off x="9144000" y="7010400"/>
              <a:ext cx="6096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0" tIns="0" rIns="0" bIns="0" rtlCol="0" anchor="t" anchorCtr="0">
              <a:normAutofit/>
            </a:bodyPr>
            <a:lstStyle/>
            <a:p>
              <a:pPr indent="0" algn="l">
                <a:lnSpc>
                  <a:spcPct val="116666"/>
                </a:lnSpc>
                <a:defRPr/>
              </a:pPr>
              <a:r>
                <a:rPr lang="en-US" sz="1300" b="1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Figura 6:</a:t>
              </a:r>
              <a:r>
                <a:rPr lang="en-US" sz="1300" b="0" i="0" u="none" strike="noStrike">
                  <a:solidFill>
                    <a:srgbClr val="595959"/>
                  </a:solidFill>
                  <a:latin typeface="Inter, Noto Sans SC, sans-serif"/>
                  <a:ea typeface="Inter, Noto Sans SC, sans-serif"/>
                  <a:cs typeface="Inter, Noto Sans SC, sans-serif"/>
                  <a:sym typeface="Inter, Noto Sans SC, sans-serif"/>
                </a:rPr>
                <a:t>O comprometimento linfático severo em ambas as pernas e pés da fotografia ilustra a magnitude do linfedema periférico causado pela obstrução filarial.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childTnLst>
                        <p:par>
                          <p:cTn id="9" fill="hold">
                            <p:childTnLst>
                              <p:par>
                                <p:cTn id="10" presetID="10" presetClass="entr" presetSubtype="0" repeatCount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1154</Words>
  <Application>Microsoft Office PowerPoint</Application>
  <PresentationFormat>Personalizar</PresentationFormat>
  <Paragraphs>79</Paragraphs>
  <Slides>13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Inter, Noto Sans SC, sans-serif</vt:lpstr>
      <vt:lpstr>Merriweather, Noto Serif SC, serif</vt:lpstr>
      <vt:lpstr>Office 主题​​</vt:lpstr>
      <vt:lpstr>默认主题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G. Flausino</cp:lastModifiedBy>
  <cp:revision>1</cp:revision>
  <dcterms:modified xsi:type="dcterms:W3CDTF">2026-07-31T16:10:16Z</dcterms:modified>
</cp:coreProperties>
</file>