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6"/>
  </p:notesMasterIdLst>
  <p:sldIdLst>
    <p:sldId id="256" r:id="rId3"/>
    <p:sldId id="257" r:id="rId4"/>
    <p:sldId id="267" r:id="rId5"/>
    <p:sldId id="258" r:id="rId6"/>
    <p:sldId id="268" r:id="rId7"/>
    <p:sldId id="259" r:id="rId8"/>
    <p:sldId id="269" r:id="rId9"/>
    <p:sldId id="260" r:id="rId10"/>
    <p:sldId id="270" r:id="rId11"/>
    <p:sldId id="261" r:id="rId12"/>
    <p:sldId id="262" r:id="rId13"/>
    <p:sldId id="263" r:id="rId14"/>
    <p:sldId id="264" r:id="rId15"/>
    <p:sldId id="271" r:id="rId16"/>
    <p:sldId id="272" r:id="rId17"/>
    <p:sldId id="273" r:id="rId18"/>
    <p:sldId id="265" r:id="rId19"/>
    <p:sldId id="274" r:id="rId20"/>
    <p:sldId id="275" r:id="rId21"/>
    <p:sldId id="276" r:id="rId22"/>
    <p:sldId id="266" r:id="rId23"/>
    <p:sldId id="277" r:id="rId24"/>
    <p:sldId id="278" r:id="rId25"/>
  </p:sldIdLst>
  <p:sldSz cx="16256000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245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20.09.2026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0309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24224" r="24224"/>
          <a:stretch>
            <a:fillRect/>
          </a:stretch>
        </p:blipFill>
        <p:spPr>
          <a:xfrm>
            <a:off x="7620000" y="0"/>
            <a:ext cx="8636000" cy="9144000"/>
          </a:xfrm>
          <a:prstGeom prst="rect">
            <a:avLst/>
          </a:prstGeom>
          <a:noFill/>
          <a:ln w="254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7620000" y="0"/>
            <a:ext cx="8636000" cy="9144000"/>
          </a:xfrm>
          <a:prstGeom prst="roundRect">
            <a:avLst>
              <a:gd name="adj" fmla="val 0"/>
            </a:avLst>
          </a:prstGeom>
          <a:solidFill>
            <a:srgbClr val="1A3C2A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-1270" y="0"/>
            <a:ext cx="7620000" cy="9144000"/>
          </a:xfrm>
          <a:prstGeom prst="roundRect">
            <a:avLst>
              <a:gd name="adj" fmla="val 0"/>
            </a:avLst>
          </a:prstGeom>
          <a:solidFill>
            <a:srgbClr val="1A3C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cxnSp>
        <p:nvCxnSpPr>
          <p:cNvPr id="5" name="Connector 5"/>
          <p:cNvCxnSpPr/>
          <p:nvPr/>
        </p:nvCxnSpPr>
        <p:spPr>
          <a:xfrm rot="-5729">
            <a:off x="-635" y="1511300"/>
            <a:ext cx="762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9F8F6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" name="Connector 6"/>
          <p:cNvCxnSpPr/>
          <p:nvPr/>
        </p:nvCxnSpPr>
        <p:spPr>
          <a:xfrm rot="5395225">
            <a:off x="-3810635" y="4559300"/>
            <a:ext cx="914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9F8F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1016000" y="762000"/>
            <a:ext cx="6096000" cy="381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endParaRPr lang="en-US" sz="1100" dirty="0"/>
          </a:p>
        </p:txBody>
      </p:sp>
      <p:sp>
        <p:nvSpPr>
          <p:cNvPr id="8" name="AutoShape 8"/>
          <p:cNvSpPr/>
          <p:nvPr/>
        </p:nvSpPr>
        <p:spPr>
          <a:xfrm>
            <a:off x="1016000" y="3048000"/>
            <a:ext cx="6096000" cy="1905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t" anchorCtr="0"/>
          <a:lstStyle/>
          <a:p>
            <a:pPr indent="0" algn="l">
              <a:lnSpc>
                <a:spcPct val="95833"/>
              </a:lnSpc>
              <a:defRPr/>
            </a:pPr>
            <a:endParaRPr lang="en-US" sz="6400" b="1" i="0" u="none" strike="noStrike" dirty="0">
              <a:solidFill>
                <a:srgbClr val="F9F8F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algn="l">
              <a:lnSpc>
                <a:spcPct val="95833"/>
              </a:lnSpc>
              <a:defRPr/>
            </a:pPr>
            <a:r>
              <a:rPr lang="en-US" sz="6400" b="1" i="0" u="none" strike="noStrike" dirty="0" err="1">
                <a:solidFill>
                  <a:srgbClr val="F9F8F6"/>
                </a:solidFill>
                <a:latin typeface="Merriweather"/>
                <a:ea typeface="Merriweather"/>
                <a:cs typeface="Merriweather"/>
                <a:sym typeface="Merriweather"/>
              </a:rPr>
              <a:t>Anfíbios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1016000" y="5334000"/>
            <a:ext cx="5842000" cy="1524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t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2400" b="0" i="0" u="none" strike="noStrike" dirty="0">
                <a:solidFill>
                  <a:srgbClr val="C8D2CD"/>
                </a:solidFill>
                <a:latin typeface="Inter"/>
                <a:ea typeface="Inter"/>
                <a:cs typeface="Inter"/>
                <a:sym typeface="Inter"/>
              </a:rPr>
              <a:t>A </a:t>
            </a:r>
            <a:r>
              <a:rPr lang="en-US" sz="2400" b="0" i="0" u="none" strike="noStrike" dirty="0" err="1">
                <a:solidFill>
                  <a:srgbClr val="C8D2CD"/>
                </a:solidFill>
                <a:latin typeface="Inter"/>
                <a:ea typeface="Inter"/>
                <a:cs typeface="Inter"/>
                <a:sym typeface="Inter"/>
              </a:rPr>
              <a:t>conquista</a:t>
            </a:r>
            <a:r>
              <a:rPr lang="en-US" sz="2400" b="0" i="0" u="none" strike="noStrike" dirty="0">
                <a:solidFill>
                  <a:srgbClr val="C8D2CD"/>
                </a:solidFill>
                <a:latin typeface="Inter"/>
                <a:ea typeface="Inter"/>
                <a:cs typeface="Inter"/>
                <a:sym typeface="Inter"/>
              </a:rPr>
              <a:t> do </a:t>
            </a:r>
            <a:r>
              <a:rPr lang="en-US" sz="2400" b="0" i="0" u="none" strike="noStrike" dirty="0" err="1">
                <a:solidFill>
                  <a:srgbClr val="C8D2CD"/>
                </a:solidFill>
                <a:latin typeface="Inter"/>
                <a:ea typeface="Inter"/>
                <a:cs typeface="Inter"/>
                <a:sym typeface="Inter"/>
              </a:rPr>
              <a:t>ambiente</a:t>
            </a:r>
            <a:r>
              <a:rPr lang="en-US" sz="2400" b="0" i="0" u="none" strike="noStrike" dirty="0">
                <a:solidFill>
                  <a:srgbClr val="C8D2CD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dirty="0" err="1">
                <a:solidFill>
                  <a:srgbClr val="C8D2CD"/>
                </a:solidFill>
                <a:latin typeface="Inter"/>
                <a:ea typeface="Inter"/>
                <a:cs typeface="Inter"/>
                <a:sym typeface="Inter"/>
              </a:rPr>
              <a:t>terrestre</a:t>
            </a:r>
            <a:r>
              <a:rPr lang="en-US" sz="2400" b="0" i="0" u="none" strike="noStrike" dirty="0">
                <a:solidFill>
                  <a:srgbClr val="C8D2CD"/>
                </a:solidFill>
                <a:latin typeface="Inter"/>
                <a:ea typeface="Inter"/>
                <a:cs typeface="Inter"/>
                <a:sym typeface="Inter"/>
              </a:rPr>
              <a:t> e a </a:t>
            </a:r>
            <a:r>
              <a:rPr lang="en-US" sz="2400" b="0" i="0" u="none" strike="noStrike" dirty="0" err="1">
                <a:solidFill>
                  <a:srgbClr val="C8D2CD"/>
                </a:solidFill>
                <a:latin typeface="Inter"/>
                <a:ea typeface="Inter"/>
                <a:cs typeface="Inter"/>
                <a:sym typeface="Inter"/>
              </a:rPr>
              <a:t>vida</a:t>
            </a:r>
            <a:r>
              <a:rPr lang="en-US" sz="2400" b="0" i="0" u="none" strike="noStrike" dirty="0">
                <a:solidFill>
                  <a:srgbClr val="C8D2CD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dirty="0" err="1">
                <a:solidFill>
                  <a:srgbClr val="C8D2CD"/>
                </a:solidFill>
                <a:latin typeface="Inter"/>
                <a:ea typeface="Inter"/>
                <a:cs typeface="Inter"/>
                <a:sym typeface="Inter"/>
              </a:rPr>
              <a:t>dupla</a:t>
            </a:r>
            <a:r>
              <a:rPr lang="en-US" sz="2400" b="0" i="0" u="none" strike="noStrike" dirty="0">
                <a:solidFill>
                  <a:srgbClr val="C8D2CD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dirty="0" err="1">
                <a:solidFill>
                  <a:srgbClr val="C8D2CD"/>
                </a:solidFill>
                <a:latin typeface="Inter"/>
                <a:ea typeface="Inter"/>
                <a:cs typeface="Inter"/>
                <a:sym typeface="Inter"/>
              </a:rPr>
              <a:t>adaptada</a:t>
            </a:r>
            <a:r>
              <a:rPr lang="en-US" sz="2400" b="0" i="0" u="none" strike="noStrike" dirty="0">
                <a:solidFill>
                  <a:srgbClr val="C8D2CD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1016000" y="8128000"/>
            <a:ext cx="6096000" cy="381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F9F8F6"/>
                </a:solidFill>
                <a:latin typeface="Inter"/>
                <a:ea typeface="Inter"/>
                <a:cs typeface="Inter"/>
                <a:sym typeface="Inter"/>
              </a:rPr>
              <a:t>Prof. Gabriel Flausino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 rot="-2685">
            <a:off x="-635" y="1511300"/>
            <a:ext cx="1625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A3C2A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" name="Connector 3"/>
          <p:cNvCxnSpPr/>
          <p:nvPr/>
        </p:nvCxnSpPr>
        <p:spPr>
          <a:xfrm rot="5394270">
            <a:off x="4317365" y="5321300"/>
            <a:ext cx="762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A3C2A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AutoShape 4"/>
          <p:cNvSpPr/>
          <p:nvPr/>
        </p:nvSpPr>
        <p:spPr>
          <a:xfrm>
            <a:off x="762000" y="635000"/>
            <a:ext cx="14732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D48C36"/>
                </a:solidFill>
                <a:latin typeface="Inter"/>
                <a:ea typeface="Inter"/>
                <a:cs typeface="Inter"/>
                <a:sym typeface="Inter"/>
              </a:rPr>
              <a:t>EVOLUÇÃO E TAXONOMIA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041400"/>
            <a:ext cx="14732000" cy="4826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 fontScale="92500" lnSpcReduction="20000"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A3C2A"/>
                </a:solidFill>
                <a:latin typeface="Merriweather"/>
                <a:ea typeface="Merriweather"/>
                <a:cs typeface="Merriweather"/>
                <a:sym typeface="Merriweather"/>
              </a:rPr>
              <a:t>Os anfíbios foram os primeiros tetrápodes a ocupar a terra.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762000" y="2285999"/>
            <a:ext cx="6604000" cy="3799115"/>
            <a:chOff x="762000" y="2285999"/>
            <a:chExt cx="6604000" cy="2463801"/>
          </a:xfrm>
        </p:grpSpPr>
        <p:sp>
          <p:nvSpPr>
            <p:cNvPr id="7" name="AutoShape 7"/>
            <p:cNvSpPr/>
            <p:nvPr/>
          </p:nvSpPr>
          <p:spPr>
            <a:xfrm>
              <a:off x="762000" y="2285999"/>
              <a:ext cx="6604000" cy="1578429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08333"/>
                </a:lnSpc>
                <a:defRPr/>
              </a:pPr>
              <a:r>
                <a:rPr lang="en-US" sz="2400" b="1" i="0" u="none" strike="noStrike" dirty="0" err="1">
                  <a:solidFill>
                    <a:srgbClr val="1A3C2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Tetrápodes</a:t>
              </a:r>
              <a:r>
                <a:rPr lang="en-US" sz="2400" b="1" i="0" u="none" strike="noStrike" dirty="0">
                  <a:solidFill>
                    <a:srgbClr val="1A3C2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 = </a:t>
              </a:r>
              <a:r>
                <a:rPr lang="pt-BR" sz="2400" b="1" i="0" u="none" strike="noStrike" dirty="0">
                  <a:solidFill>
                    <a:srgbClr val="1A3C2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superclasse de vertebrados terrestres, possuidores de quatro membros.</a:t>
              </a:r>
              <a:endParaRPr lang="en-US" sz="2400" b="1" dirty="0">
                <a:solidFill>
                  <a:srgbClr val="1A3C2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algn="l">
                <a:lnSpc>
                  <a:spcPct val="108333"/>
                </a:lnSpc>
                <a:defRPr/>
              </a:pPr>
              <a:endParaRPr lang="en-US" sz="2400" b="1" i="0" u="none" strike="noStrike" dirty="0">
                <a:solidFill>
                  <a:srgbClr val="1A3C2A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algn="l">
                <a:lnSpc>
                  <a:spcPct val="108333"/>
                </a:lnSpc>
                <a:defRPr/>
              </a:pPr>
              <a:r>
                <a:rPr lang="en-US" sz="2400" b="1" i="0" u="none" strike="noStrike" dirty="0" err="1">
                  <a:solidFill>
                    <a:srgbClr val="1A3C2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Peixes</a:t>
              </a:r>
              <a:r>
                <a:rPr lang="en-US" sz="2400" b="1" i="0" u="none" strike="noStrike" dirty="0">
                  <a:solidFill>
                    <a:srgbClr val="1A3C2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 Sarcopterygii</a:t>
              </a:r>
              <a:endParaRPr lang="en-US" sz="1100" dirty="0"/>
            </a:p>
          </p:txBody>
        </p:sp>
        <p:sp>
          <p:nvSpPr>
            <p:cNvPr id="8" name="AutoShape 8"/>
            <p:cNvSpPr/>
            <p:nvPr/>
          </p:nvSpPr>
          <p:spPr>
            <a:xfrm>
              <a:off x="762000" y="2844800"/>
              <a:ext cx="6604000" cy="1905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25000"/>
                </a:lnSpc>
                <a:defRPr/>
              </a:pPr>
              <a:endParaRPr lang="en-US" sz="1800" b="0" i="0" u="none" strike="noStrike" dirty="0">
                <a:solidFill>
                  <a:srgbClr val="4A5D53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algn="l">
                <a:lnSpc>
                  <a:spcPct val="125000"/>
                </a:lnSpc>
                <a:defRPr/>
              </a:pPr>
              <a:endParaRPr lang="en-US" sz="1800" dirty="0">
                <a:solidFill>
                  <a:srgbClr val="4A5D53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algn="l">
                <a:lnSpc>
                  <a:spcPct val="125000"/>
                </a:lnSpc>
                <a:defRPr/>
              </a:pPr>
              <a:endParaRPr lang="en-US" sz="1800" b="0" i="0" u="none" strike="noStrike" dirty="0">
                <a:solidFill>
                  <a:srgbClr val="4A5D53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algn="l">
                <a:lnSpc>
                  <a:spcPct val="125000"/>
                </a:lnSpc>
                <a:defRPr/>
              </a:pP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Originados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de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uma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linhagem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de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peixes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de</a:t>
              </a:r>
              <a:r>
                <a:rPr lang="en-US" sz="1800" b="1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1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nadadeiras</a:t>
              </a:r>
              <a:r>
                <a:rPr lang="en-US" sz="1800" b="1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1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lobadas</a:t>
              </a:r>
              <a:r>
                <a:rPr lang="en-US" sz="1800" b="1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e </a:t>
              </a:r>
              <a:r>
                <a:rPr lang="en-US" sz="1800" b="1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musculosas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há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cerca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de 350 a 400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milhões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de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anos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(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Devoniano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).</a:t>
              </a:r>
              <a:endParaRPr lang="en-US" sz="1100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62000" y="5334000"/>
            <a:ext cx="6604000" cy="2463800"/>
            <a:chOff x="762000" y="5334000"/>
            <a:chExt cx="6604000" cy="2463800"/>
          </a:xfrm>
        </p:grpSpPr>
        <p:sp>
          <p:nvSpPr>
            <p:cNvPr id="10" name="AutoShape 10"/>
            <p:cNvSpPr/>
            <p:nvPr/>
          </p:nvSpPr>
          <p:spPr>
            <a:xfrm>
              <a:off x="762000" y="5334000"/>
              <a:ext cx="66040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08333"/>
                </a:lnSpc>
                <a:defRPr/>
              </a:pPr>
              <a:r>
                <a:rPr lang="en-US" sz="2400" b="1" i="0" u="none" strike="noStrike">
                  <a:solidFill>
                    <a:srgbClr val="1A3C2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Uma vida dupla (Amphi + Bios)</a:t>
              </a:r>
              <a:endParaRPr lang="en-US" sz="1100"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762000" y="5892800"/>
              <a:ext cx="6604000" cy="1905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just">
                <a:lnSpc>
                  <a:spcPct val="125000"/>
                </a:lnSpc>
                <a:defRPr/>
              </a:pP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Apesar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de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dominarem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a terra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firme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,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ainda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dependem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fundamentalmente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da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água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para a</a:t>
              </a:r>
              <a:r>
                <a:rPr lang="en-US" sz="1800" b="1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1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fase</a:t>
              </a:r>
              <a:r>
                <a:rPr lang="en-US" sz="1800" b="1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larval </a:t>
              </a:r>
              <a:r>
                <a:rPr lang="en-US" sz="1800" b="1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jovem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e para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evitar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a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dessecação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da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pele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  <a:endParaRPr lang="en-US" sz="1100" dirty="0"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55" b="55"/>
          <a:stretch>
            <a:fillRect/>
          </a:stretch>
        </p:blipFill>
        <p:spPr>
          <a:xfrm>
            <a:off x="8890000" y="2540000"/>
            <a:ext cx="6604000" cy="4584700"/>
          </a:xfrm>
          <a:prstGeom prst="rect">
            <a:avLst/>
          </a:prstGeom>
          <a:noFill/>
          <a:ln w="25400">
            <a:noFill/>
            <a:prstDash val="solid"/>
          </a:ln>
        </p:spPr>
      </p:pic>
      <p:sp>
        <p:nvSpPr>
          <p:cNvPr id="13" name="AutoShape 13"/>
          <p:cNvSpPr/>
          <p:nvPr/>
        </p:nvSpPr>
        <p:spPr>
          <a:xfrm>
            <a:off x="8890000" y="7366000"/>
            <a:ext cx="6604000" cy="381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828F88"/>
                </a:solidFill>
                <a:latin typeface="Inter"/>
                <a:ea typeface="Inter"/>
                <a:cs typeface="Inter"/>
                <a:sym typeface="Inter"/>
              </a:rPr>
              <a:t>Fóssil preservado de celacanto, um peixe ósseo sarcopterígio antigo.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childTnLst>
                        <p:par>
                          <p:cTn id="15" fill="hold">
                            <p:childTnLst>
                              <p:par>
                                <p:cTn id="16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arcopterygii - Academic Team Science Canon">
            <a:extLst>
              <a:ext uri="{FF2B5EF4-FFF2-40B4-BE49-F238E27FC236}">
                <a16:creationId xmlns:a16="http://schemas.microsoft.com/office/drawing/2014/main" id="{45519F93-1224-5F0F-2D4F-4245BBCF4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263" y="0"/>
            <a:ext cx="672147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173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 rot="-2685">
            <a:off x="-635" y="1511300"/>
            <a:ext cx="1625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A3C2A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" name="Connector 3"/>
          <p:cNvCxnSpPr/>
          <p:nvPr/>
        </p:nvCxnSpPr>
        <p:spPr>
          <a:xfrm rot="5394270">
            <a:off x="1523365" y="5321300"/>
            <a:ext cx="762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A3C2A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AutoShape 4"/>
          <p:cNvSpPr/>
          <p:nvPr/>
        </p:nvSpPr>
        <p:spPr>
          <a:xfrm>
            <a:off x="762000" y="635000"/>
            <a:ext cx="14732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D48C36"/>
                </a:solidFill>
                <a:latin typeface="Inter"/>
                <a:ea typeface="Inter"/>
                <a:cs typeface="Inter"/>
                <a:sym typeface="Inter"/>
              </a:rPr>
              <a:t>ANATOMIA E ESQUELETO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041400"/>
            <a:ext cx="14732000" cy="4826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 fontScale="92500" lnSpcReduction="20000"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A3C2A"/>
                </a:solidFill>
                <a:latin typeface="Merriweather"/>
                <a:ea typeface="Merriweather"/>
                <a:cs typeface="Merriweather"/>
                <a:sym typeface="Merriweather"/>
              </a:rPr>
              <a:t>O esqueleto ossificado suporta o animal contra a gravidade.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762000" y="2286000"/>
            <a:ext cx="3810000" cy="5334000"/>
            <a:chOff x="762000" y="2286000"/>
            <a:chExt cx="3810000" cy="5334000"/>
          </a:xfrm>
        </p:grpSpPr>
        <p:sp>
          <p:nvSpPr>
            <p:cNvPr id="7" name="AutoShape 7"/>
            <p:cNvSpPr/>
            <p:nvPr/>
          </p:nvSpPr>
          <p:spPr>
            <a:xfrm>
              <a:off x="762000" y="2286000"/>
              <a:ext cx="38100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 fontScale="92500"/>
            </a:bodyPr>
            <a:lstStyle/>
            <a:p>
              <a:pPr indent="0" algn="l">
                <a:lnSpc>
                  <a:spcPct val="100000"/>
                </a:lnSpc>
                <a:defRPr/>
              </a:pPr>
              <a:r>
                <a:rPr lang="en-US" sz="2200" b="1" i="0" u="none" strike="noStrike">
                  <a:solidFill>
                    <a:srgbClr val="1A3C2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Estrutura Axial e Apendicular</a:t>
              </a:r>
              <a:endParaRPr lang="en-US" sz="1100"/>
            </a:p>
          </p:txBody>
        </p:sp>
        <p:sp>
          <p:nvSpPr>
            <p:cNvPr id="8" name="AutoShape 8"/>
            <p:cNvSpPr/>
            <p:nvPr/>
          </p:nvSpPr>
          <p:spPr>
            <a:xfrm>
              <a:off x="762000" y="3048000"/>
              <a:ext cx="3810000" cy="1524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7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Dividido anatomicamente em crânio/coluna e cinturas (peitoral/pélvica) com membros para salto e natação.</a:t>
              </a:r>
              <a:endParaRPr lang="en-US" sz="1100"/>
            </a:p>
          </p:txBody>
        </p:sp>
        <p:sp>
          <p:nvSpPr>
            <p:cNvPr id="9" name="AutoShape 9"/>
            <p:cNvSpPr/>
            <p:nvPr/>
          </p:nvSpPr>
          <p:spPr>
            <a:xfrm>
              <a:off x="762000" y="5334000"/>
              <a:ext cx="38100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00000"/>
                </a:lnSpc>
                <a:defRPr/>
              </a:pPr>
              <a:r>
                <a:rPr lang="en-US" sz="2200" b="1" i="0" u="none" strike="noStrike">
                  <a:solidFill>
                    <a:srgbClr val="1A3C2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Coanas e Olhos</a:t>
              </a:r>
              <a:endParaRPr lang="en-US" sz="1100"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62000" y="6096000"/>
              <a:ext cx="3810000" cy="1524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7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Narinas</a:t>
              </a:r>
              <a:r>
                <a:rPr lang="en-US" sz="17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7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externas</a:t>
              </a:r>
              <a:r>
                <a:rPr lang="en-US" sz="17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7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ligadas</a:t>
              </a:r>
              <a:r>
                <a:rPr lang="en-US" sz="17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à boca e </a:t>
              </a:r>
              <a:r>
                <a:rPr lang="en-US" sz="17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olhos</a:t>
              </a:r>
              <a:r>
                <a:rPr lang="en-US" sz="17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7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protegidos</a:t>
              </a:r>
              <a:r>
                <a:rPr lang="en-US" sz="17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7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por</a:t>
              </a:r>
              <a:r>
                <a:rPr lang="en-US" sz="17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7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pálpebras</a:t>
              </a:r>
              <a:r>
                <a:rPr lang="en-US" sz="17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7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móveis</a:t>
              </a:r>
              <a:r>
                <a:rPr lang="en-US" sz="17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com membrana </a:t>
              </a:r>
              <a:r>
                <a:rPr lang="en-US" sz="17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nictitante</a:t>
              </a:r>
              <a:r>
                <a:rPr lang="en-US" sz="17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(</a:t>
              </a:r>
              <a:r>
                <a:rPr lang="pt-BR" sz="17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dobra fina e translúcida de tecido que protege e umedece o olho)</a:t>
              </a:r>
              <a:r>
                <a:rPr lang="en-US" sz="17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contra </a:t>
              </a:r>
              <a:r>
                <a:rPr lang="en-US" sz="17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ressecamento</a:t>
              </a:r>
              <a:r>
                <a:rPr lang="en-US" sz="17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  <a:endParaRPr lang="en-US" sz="1100" dirty="0"/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15665" r="15665"/>
          <a:stretch>
            <a:fillRect/>
          </a:stretch>
        </p:blipFill>
        <p:spPr>
          <a:xfrm>
            <a:off x="5334000" y="1524000"/>
            <a:ext cx="10922000" cy="7620000"/>
          </a:xfrm>
          <a:prstGeom prst="rect">
            <a:avLst/>
          </a:prstGeom>
          <a:noFill/>
          <a:ln w="25400">
            <a:noFill/>
            <a:prstDash val="solid"/>
          </a:ln>
        </p:spPr>
      </p:pic>
      <p:sp>
        <p:nvSpPr>
          <p:cNvPr id="12" name="AutoShape 12"/>
          <p:cNvSpPr/>
          <p:nvPr/>
        </p:nvSpPr>
        <p:spPr>
          <a:xfrm>
            <a:off x="5334000" y="8636000"/>
            <a:ext cx="10922000" cy="508000"/>
          </a:xfrm>
          <a:prstGeom prst="roundRect">
            <a:avLst>
              <a:gd name="adj" fmla="val 0"/>
            </a:avLst>
          </a:prstGeom>
          <a:solidFill>
            <a:srgbClr val="F9F8F6">
              <a:alpha val="9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5588000" y="8763000"/>
            <a:ext cx="10414000" cy="254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/>
          <a:lstStyle/>
          <a:p>
            <a:pPr indent="0" algn="r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828F88"/>
                </a:solidFill>
                <a:latin typeface="Inter"/>
                <a:ea typeface="Inter"/>
                <a:cs typeface="Inter"/>
                <a:sym typeface="Inter"/>
              </a:rPr>
              <a:t>Renderização anatômica de um esqueleto de anuro com membros anteriores destacados.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4B169CF-1157-73C0-CB0D-867E0EC00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85714"/>
            <a:ext cx="8545286" cy="5958286"/>
          </a:xfrm>
          <a:prstGeom prst="rect">
            <a:avLst/>
          </a:prstGeom>
        </p:spPr>
      </p:pic>
      <p:pic>
        <p:nvPicPr>
          <p:cNvPr id="2052" name="Picture 4" descr="The Story Behind the Frog Swallowing the Snake Photo | National Geographic">
            <a:extLst>
              <a:ext uri="{FF2B5EF4-FFF2-40B4-BE49-F238E27FC236}">
                <a16:creationId xmlns:a16="http://schemas.microsoft.com/office/drawing/2014/main" id="{EC227739-9831-A3DC-9BE3-1A7DB8A4B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573" y="-1"/>
            <a:ext cx="8937428" cy="595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528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3C2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2930" r="12930"/>
          <a:stretch>
            <a:fillRect/>
          </a:stretch>
        </p:blipFill>
        <p:spPr>
          <a:xfrm>
            <a:off x="6096000" y="0"/>
            <a:ext cx="10160000" cy="9144000"/>
          </a:xfrm>
          <a:prstGeom prst="rect">
            <a:avLst/>
          </a:prstGeom>
          <a:noFill/>
          <a:ln w="254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6096000" y="0"/>
            <a:ext cx="10160000" cy="9144000"/>
          </a:xfrm>
          <a:prstGeom prst="roundRect">
            <a:avLst>
              <a:gd name="adj" fmla="val 0"/>
            </a:avLst>
          </a:prstGeom>
          <a:solidFill>
            <a:srgbClr val="1A3C2A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6096000" cy="9144000"/>
          </a:xfrm>
          <a:prstGeom prst="roundRect">
            <a:avLst>
              <a:gd name="adj" fmla="val 0"/>
            </a:avLst>
          </a:prstGeom>
          <a:solidFill>
            <a:srgbClr val="1A3C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cxnSp>
        <p:nvCxnSpPr>
          <p:cNvPr id="5" name="Connector 5"/>
          <p:cNvCxnSpPr/>
          <p:nvPr/>
        </p:nvCxnSpPr>
        <p:spPr>
          <a:xfrm rot="-7161">
            <a:off x="-635" y="1511300"/>
            <a:ext cx="609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9F8F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635000"/>
            <a:ext cx="4572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D48C36"/>
                </a:solidFill>
                <a:latin typeface="Inter"/>
                <a:ea typeface="Inter"/>
                <a:cs typeface="Inter"/>
                <a:sym typeface="Inter"/>
              </a:rPr>
              <a:t>TEGUMENTO E DEFESA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2032000"/>
            <a:ext cx="4826000" cy="1524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F9F8F6"/>
                </a:solidFill>
                <a:latin typeface="Merriweather"/>
                <a:ea typeface="Merriweather"/>
                <a:cs typeface="Merriweather"/>
                <a:sym typeface="Merriweather"/>
              </a:rPr>
              <a:t>A pele muito fina e úmida os obriga a viver perto d'água.</a:t>
            </a:r>
            <a:endParaRPr lang="en-US" sz="1100"/>
          </a:p>
        </p:txBody>
      </p:sp>
      <p:grpSp>
        <p:nvGrpSpPr>
          <p:cNvPr id="8" name="Group 8"/>
          <p:cNvGrpSpPr/>
          <p:nvPr/>
        </p:nvGrpSpPr>
        <p:grpSpPr>
          <a:xfrm>
            <a:off x="761356" y="4044950"/>
            <a:ext cx="4572644" cy="1670050"/>
            <a:chOff x="761356" y="4044950"/>
            <a:chExt cx="4572644" cy="1670050"/>
          </a:xfrm>
        </p:grpSpPr>
        <p:sp>
          <p:nvSpPr>
            <p:cNvPr id="9" name="AutoShape 9"/>
            <p:cNvSpPr/>
            <p:nvPr/>
          </p:nvSpPr>
          <p:spPr>
            <a:xfrm>
              <a:off x="762000" y="4064000"/>
              <a:ext cx="4572000" cy="1651000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cxnSp>
          <p:nvCxnSpPr>
            <p:cNvPr id="10" name="Connector 10"/>
            <p:cNvCxnSpPr/>
            <p:nvPr/>
          </p:nvCxnSpPr>
          <p:spPr>
            <a:xfrm rot="-9549">
              <a:off x="761365" y="4051300"/>
              <a:ext cx="4572000" cy="12700"/>
            </a:xfrm>
            <a:prstGeom prst="straightConnector1">
              <a:avLst/>
            </a:prstGeom>
            <a:solidFill>
              <a:srgbClr val="DEE0E3">
                <a:alpha val="100000"/>
              </a:srgbClr>
            </a:solidFill>
            <a:ln w="25400" cap="flat" cmpd="sng">
              <a:solidFill>
                <a:srgbClr val="D48C36">
                  <a:alpha val="100000"/>
                </a:srgbClr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11" name="AutoShape 11"/>
            <p:cNvSpPr/>
            <p:nvPr/>
          </p:nvSpPr>
          <p:spPr>
            <a:xfrm>
              <a:off x="1016000" y="4368800"/>
              <a:ext cx="4064000" cy="10922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 fontScale="92500"/>
            </a:bodyPr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700" b="0" i="0" u="none" strike="noStrike">
                  <a:solidFill>
                    <a:srgbClr val="F9F8F6"/>
                  </a:solidFill>
                  <a:latin typeface="Inter"/>
                  <a:ea typeface="Inter"/>
                  <a:cs typeface="Inter"/>
                  <a:sym typeface="Inter"/>
                </a:rPr>
                <a:t>Altamente vascularizada e mantida umedecida por</a:t>
              </a:r>
              <a:r>
                <a:rPr lang="en-US" sz="1700" b="1" i="0" u="none" strike="noStrike">
                  <a:solidFill>
                    <a:srgbClr val="F9F8F6"/>
                  </a:solidFill>
                  <a:latin typeface="Inter"/>
                  <a:ea typeface="Inter"/>
                  <a:cs typeface="Inter"/>
                  <a:sym typeface="Inter"/>
                </a:rPr>
                <a:t> glândulas mucosas</a:t>
              </a:r>
              <a:r>
                <a:rPr lang="en-US" sz="1700" b="0" i="0" u="none" strike="noStrike">
                  <a:solidFill>
                    <a:srgbClr val="F9F8F6"/>
                  </a:solidFill>
                  <a:latin typeface="Inter"/>
                  <a:ea typeface="Inter"/>
                  <a:cs typeface="Inter"/>
                  <a:sym typeface="Inter"/>
                </a:rPr>
                <a:t>, garantindo a troca de gases essencial para sobrevivência.</a:t>
              </a:r>
              <a:endParaRPr lang="en-US" sz="11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61356" y="6076950"/>
            <a:ext cx="4572644" cy="1670050"/>
            <a:chOff x="761356" y="6076950"/>
            <a:chExt cx="4572644" cy="1670050"/>
          </a:xfrm>
        </p:grpSpPr>
        <p:sp>
          <p:nvSpPr>
            <p:cNvPr id="13" name="AutoShape 13"/>
            <p:cNvSpPr/>
            <p:nvPr/>
          </p:nvSpPr>
          <p:spPr>
            <a:xfrm>
              <a:off x="762000" y="6096000"/>
              <a:ext cx="4572000" cy="1651000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cxnSp>
          <p:nvCxnSpPr>
            <p:cNvPr id="14" name="Connector 14"/>
            <p:cNvCxnSpPr/>
            <p:nvPr/>
          </p:nvCxnSpPr>
          <p:spPr>
            <a:xfrm rot="-9549">
              <a:off x="761365" y="6083300"/>
              <a:ext cx="4572000" cy="12700"/>
            </a:xfrm>
            <a:prstGeom prst="straightConnector1">
              <a:avLst/>
            </a:prstGeom>
            <a:solidFill>
              <a:srgbClr val="DEE0E3">
                <a:alpha val="100000"/>
              </a:srgbClr>
            </a:solidFill>
            <a:ln w="25400" cap="flat" cmpd="sng">
              <a:solidFill>
                <a:srgbClr val="D48C36">
                  <a:alpha val="100000"/>
                </a:srgbClr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15" name="AutoShape 15"/>
            <p:cNvSpPr/>
            <p:nvPr/>
          </p:nvSpPr>
          <p:spPr>
            <a:xfrm>
              <a:off x="1016000" y="6400800"/>
              <a:ext cx="4064000" cy="10922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 fontScale="92500"/>
            </a:bodyPr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700" b="0" i="0" u="none" strike="noStrike">
                  <a:solidFill>
                    <a:srgbClr val="F9F8F6"/>
                  </a:solidFill>
                  <a:latin typeface="Inter"/>
                  <a:ea typeface="Inter"/>
                  <a:cs typeface="Inter"/>
                  <a:sym typeface="Inter"/>
                </a:rPr>
                <a:t>Defesa por</a:t>
              </a:r>
              <a:r>
                <a:rPr lang="en-US" sz="1700" b="1" i="0" u="none" strike="noStrike">
                  <a:solidFill>
                    <a:srgbClr val="F9F8F6"/>
                  </a:solidFill>
                  <a:latin typeface="Inter"/>
                  <a:ea typeface="Inter"/>
                  <a:cs typeface="Inter"/>
                  <a:sym typeface="Inter"/>
                </a:rPr>
                <a:t> glândulas serosas (ex: paratóides)</a:t>
              </a:r>
              <a:r>
                <a:rPr lang="en-US" sz="1700" b="0" i="0" u="none" strike="noStrike">
                  <a:solidFill>
                    <a:srgbClr val="F9F8F6"/>
                  </a:solidFill>
                  <a:latin typeface="Inter"/>
                  <a:ea typeface="Inter"/>
                  <a:cs typeface="Inter"/>
                  <a:sym typeface="Inter"/>
                </a:rPr>
                <a:t> — não possuem presas ou veneno ativo; o líquido tóxico é expelido quando pressionados.</a:t>
              </a:r>
              <a:endParaRPr lang="en-US" sz="11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childTnLst>
                        <p:par>
                          <p:cTn id="9" fill="hold">
                            <p:childTnLst>
                              <p:par>
                                <p:cTn id="10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tarry frog rediscovered after thought extinct for 160 years (photos)">
            <a:extLst>
              <a:ext uri="{FF2B5EF4-FFF2-40B4-BE49-F238E27FC236}">
                <a16:creationId xmlns:a16="http://schemas.microsoft.com/office/drawing/2014/main" id="{20F032D5-284B-BF78-9CB0-1A27AE16D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537165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8,300+ Frog Skin Stock Photos and Royalty-Free Pictures - iStock">
            <a:extLst>
              <a:ext uri="{FF2B5EF4-FFF2-40B4-BE49-F238E27FC236}">
                <a16:creationId xmlns:a16="http://schemas.microsoft.com/office/drawing/2014/main" id="{136C9554-39FA-7276-3F45-97B27CD12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029200"/>
            <a:ext cx="7112001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ow do frogs breathe and drink through their skin? | Live Science">
            <a:extLst>
              <a:ext uri="{FF2B5EF4-FFF2-40B4-BE49-F238E27FC236}">
                <a16:creationId xmlns:a16="http://schemas.microsoft.com/office/drawing/2014/main" id="{B95B8250-9312-7C7B-F931-1649B6506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0" y="0"/>
            <a:ext cx="9144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014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 rot="-2685">
            <a:off x="-635" y="1511300"/>
            <a:ext cx="1625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A3C2A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" name="Connector 3"/>
          <p:cNvCxnSpPr/>
          <p:nvPr/>
        </p:nvCxnSpPr>
        <p:spPr>
          <a:xfrm rot="5394270">
            <a:off x="2285365" y="5321300"/>
            <a:ext cx="762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A3C2A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AutoShape 4"/>
          <p:cNvSpPr/>
          <p:nvPr/>
        </p:nvSpPr>
        <p:spPr>
          <a:xfrm>
            <a:off x="762000" y="635000"/>
            <a:ext cx="14732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D48C36"/>
                </a:solidFill>
                <a:latin typeface="Inter"/>
                <a:ea typeface="Inter"/>
                <a:cs typeface="Inter"/>
                <a:sym typeface="Inter"/>
              </a:rPr>
              <a:t>SISTEMA RESPIRATÓRIO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041400"/>
            <a:ext cx="14732000" cy="4826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 fontScale="92500" lnSpcReduction="20000"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A3C2A"/>
                </a:solidFill>
                <a:latin typeface="Merriweather"/>
                <a:ea typeface="Merriweather"/>
                <a:cs typeface="Merriweather"/>
                <a:sym typeface="Merriweather"/>
              </a:rPr>
              <a:t>Os anfíbios puxam o ar para os pulmões sob pressão.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762000" y="2286000"/>
            <a:ext cx="4572000" cy="2159000"/>
            <a:chOff x="762000" y="2286000"/>
            <a:chExt cx="4572000" cy="2159000"/>
          </a:xfrm>
        </p:grpSpPr>
        <p:sp>
          <p:nvSpPr>
            <p:cNvPr id="7" name="AutoShape 7"/>
            <p:cNvSpPr/>
            <p:nvPr/>
          </p:nvSpPr>
          <p:spPr>
            <a:xfrm>
              <a:off x="762000" y="2286000"/>
              <a:ext cx="45720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00000"/>
                </a:lnSpc>
                <a:defRPr/>
              </a:pPr>
              <a:r>
                <a:rPr lang="en-US" sz="2200" b="1" i="0" u="none" strike="noStrike">
                  <a:solidFill>
                    <a:srgbClr val="1A3C2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Respiração Dupla</a:t>
              </a:r>
              <a:endParaRPr lang="en-US" sz="1100"/>
            </a:p>
          </p:txBody>
        </p:sp>
        <p:sp>
          <p:nvSpPr>
            <p:cNvPr id="8" name="AutoShape 8"/>
            <p:cNvSpPr/>
            <p:nvPr/>
          </p:nvSpPr>
          <p:spPr>
            <a:xfrm>
              <a:off x="762000" y="2921000"/>
              <a:ext cx="4572000" cy="1524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7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Larvas respiram por</a:t>
              </a:r>
              <a:r>
                <a:rPr lang="en-US" sz="1700" b="1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brânquias</a:t>
              </a:r>
              <a:r>
                <a:rPr lang="en-US" sz="17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. O indivíduo adulto combina pulmões simples e</a:t>
              </a:r>
              <a:r>
                <a:rPr lang="en-US" sz="1700" b="1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respiração cutânea</a:t>
              </a:r>
              <a:r>
                <a:rPr lang="en-US" sz="17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rigorosamente dependente de umidade.</a:t>
              </a:r>
              <a:endParaRPr lang="en-US" sz="11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62000" y="4571998"/>
            <a:ext cx="4572000" cy="3937002"/>
            <a:chOff x="762000" y="4571998"/>
            <a:chExt cx="4572000" cy="3937002"/>
          </a:xfrm>
        </p:grpSpPr>
        <p:sp>
          <p:nvSpPr>
            <p:cNvPr id="10" name="AutoShape 10"/>
            <p:cNvSpPr/>
            <p:nvPr/>
          </p:nvSpPr>
          <p:spPr>
            <a:xfrm>
              <a:off x="762000" y="4571998"/>
              <a:ext cx="4572000" cy="3777343"/>
            </a:xfrm>
            <a:prstGeom prst="roundRect">
              <a:avLst>
                <a:gd name="adj" fmla="val 0"/>
              </a:avLst>
            </a:prstGeom>
            <a:solidFill>
              <a:srgbClr val="1A3C2A">
                <a:alpha val="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762000" y="4572000"/>
              <a:ext cx="76200" cy="3777342"/>
            </a:xfrm>
            <a:prstGeom prst="roundRect">
              <a:avLst>
                <a:gd name="adj" fmla="val 0"/>
              </a:avLst>
            </a:prstGeom>
            <a:solidFill>
              <a:srgbClr val="D48C36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1066800" y="4876800"/>
              <a:ext cx="39624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00000"/>
                </a:lnSpc>
                <a:defRPr/>
              </a:pPr>
              <a:r>
                <a:rPr lang="en-US" sz="2200" b="1" i="0" u="none" strike="noStrike">
                  <a:solidFill>
                    <a:srgbClr val="1A3C2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Bomba de Pressão Positiva</a:t>
              </a:r>
              <a:endParaRPr lang="en-US" sz="1100"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1066800" y="5511799"/>
              <a:ext cx="3962400" cy="2997201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/>
            </a:bodyPr>
            <a:lstStyle/>
            <a:p>
              <a:pPr indent="0" algn="just">
                <a:lnSpc>
                  <a:spcPct val="125000"/>
                </a:lnSpc>
                <a:defRPr/>
              </a:pPr>
              <a:r>
                <a:rPr lang="en-US" sz="24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Eles </a:t>
              </a:r>
              <a:r>
                <a:rPr lang="en-US" sz="24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não</a:t>
              </a:r>
              <a:r>
                <a:rPr lang="en-US" sz="24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4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possuem</a:t>
              </a:r>
              <a:r>
                <a:rPr lang="en-US" sz="24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4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diafragma</a:t>
              </a:r>
              <a:r>
                <a:rPr lang="en-US" sz="24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. </a:t>
              </a:r>
              <a:r>
                <a:rPr lang="en-US" sz="24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Rebaixam</a:t>
              </a:r>
              <a:r>
                <a:rPr lang="en-US" sz="24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o </a:t>
              </a:r>
              <a:r>
                <a:rPr lang="en-US" sz="24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soalho</a:t>
              </a:r>
              <a:r>
                <a:rPr lang="en-US" sz="24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da boca, </a:t>
              </a:r>
              <a:r>
                <a:rPr lang="en-US" sz="24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puxando</a:t>
              </a:r>
              <a:r>
                <a:rPr lang="en-US" sz="24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ar. Em </a:t>
              </a:r>
              <a:r>
                <a:rPr lang="en-US" sz="24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seguida</a:t>
              </a:r>
              <a:r>
                <a:rPr lang="en-US" sz="24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, as </a:t>
              </a:r>
              <a:r>
                <a:rPr lang="en-US" sz="24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narinas</a:t>
              </a:r>
              <a:r>
                <a:rPr lang="en-US" sz="24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se </a:t>
              </a:r>
              <a:r>
                <a:rPr lang="en-US" sz="24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fecham</a:t>
              </a:r>
              <a:r>
                <a:rPr lang="en-US" sz="24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e o </a:t>
              </a:r>
              <a:r>
                <a:rPr lang="en-US" sz="24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ar</a:t>
              </a:r>
              <a:r>
                <a:rPr lang="en-US" sz="24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é "</a:t>
              </a:r>
              <a:r>
                <a:rPr lang="en-US" sz="24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engolido</a:t>
              </a:r>
              <a:r>
                <a:rPr lang="en-US" sz="24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" </a:t>
              </a:r>
              <a:r>
                <a:rPr lang="en-US" sz="24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diretamente</a:t>
              </a:r>
              <a:r>
                <a:rPr lang="en-US" sz="24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para o </a:t>
              </a:r>
              <a:r>
                <a:rPr lang="en-US" sz="24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pulmão</a:t>
              </a:r>
              <a:r>
                <a:rPr lang="en-US" sz="24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  <a:endParaRPr lang="en-US" sz="1800" dirty="0"/>
            </a:p>
          </p:txBody>
        </p:sp>
      </p:grpSp>
      <p:pic>
        <p:nvPicPr>
          <p:cNvPr id="4098" name="Picture 2">
            <a:extLst>
              <a:ext uri="{FF2B5EF4-FFF2-40B4-BE49-F238E27FC236}">
                <a16:creationId xmlns:a16="http://schemas.microsoft.com/office/drawing/2014/main" id="{4273D0E1-E353-0750-6C71-A34DFC940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366" y="1552566"/>
            <a:ext cx="7379334" cy="755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childTnLst>
                        <p:par>
                          <p:cTn id="9" fill="hold">
                            <p:childTnLst>
                              <p:par>
                                <p:cTn id="10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is frog has lungs that act like noise-canceling headphones, study shows">
            <a:extLst>
              <a:ext uri="{FF2B5EF4-FFF2-40B4-BE49-F238E27FC236}">
                <a16:creationId xmlns:a16="http://schemas.microsoft.com/office/drawing/2014/main" id="{BE1F5CBB-8EAC-A8FC-BC87-23E34D674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75" y="0"/>
            <a:ext cx="13809663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087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 rot="-2685">
            <a:off x="-635" y="1511300"/>
            <a:ext cx="1625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A3C2A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" name="Connector 3"/>
          <p:cNvCxnSpPr/>
          <p:nvPr/>
        </p:nvCxnSpPr>
        <p:spPr>
          <a:xfrm rot="5394270">
            <a:off x="4317365" y="5321300"/>
            <a:ext cx="762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A3C2A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AutoShape 4"/>
          <p:cNvSpPr/>
          <p:nvPr/>
        </p:nvSpPr>
        <p:spPr>
          <a:xfrm>
            <a:off x="762000" y="635000"/>
            <a:ext cx="14732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D48C36"/>
                </a:solidFill>
                <a:latin typeface="Inter"/>
                <a:ea typeface="Inter"/>
                <a:cs typeface="Inter"/>
                <a:sym typeface="Inter"/>
              </a:rPr>
              <a:t>SISTEMA CIRCULATÓRIO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041400"/>
            <a:ext cx="14732000" cy="4826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 fontScale="92500" lnSpcReduction="20000"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A3C2A"/>
                </a:solidFill>
                <a:latin typeface="Merriweather"/>
                <a:ea typeface="Merriweather"/>
                <a:cs typeface="Merriweather"/>
                <a:sym typeface="Merriweather"/>
              </a:rPr>
              <a:t>Sangue arterial e venoso se misturam parcialmente no ventrículo.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762000" y="3048000"/>
            <a:ext cx="6604000" cy="3556000"/>
            <a:chOff x="762000" y="3048000"/>
            <a:chExt cx="6604000" cy="3556000"/>
          </a:xfrm>
        </p:grpSpPr>
        <p:sp>
          <p:nvSpPr>
            <p:cNvPr id="7" name="AutoShape 7"/>
            <p:cNvSpPr/>
            <p:nvPr/>
          </p:nvSpPr>
          <p:spPr>
            <a:xfrm>
              <a:off x="762000" y="3048000"/>
              <a:ext cx="66040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08333"/>
                </a:lnSpc>
                <a:defRPr/>
              </a:pPr>
              <a:r>
                <a:rPr lang="en-US" sz="2400" b="1" i="0" u="none" strike="noStrike">
                  <a:solidFill>
                    <a:srgbClr val="1A3C2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Coração Tricavitário do Adulto</a:t>
              </a:r>
              <a:endParaRPr lang="en-US" sz="1100"/>
            </a:p>
          </p:txBody>
        </p:sp>
        <p:sp>
          <p:nvSpPr>
            <p:cNvPr id="8" name="AutoShape 8"/>
            <p:cNvSpPr/>
            <p:nvPr/>
          </p:nvSpPr>
          <p:spPr>
            <a:xfrm>
              <a:off x="762000" y="3810000"/>
              <a:ext cx="6604000" cy="2794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just">
                <a:lnSpc>
                  <a:spcPct val="133333"/>
                </a:lnSpc>
                <a:defRPr/>
              </a:pP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A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circulação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é</a:t>
              </a:r>
              <a:r>
                <a:rPr lang="en-US" sz="1800" b="1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1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fechada</a:t>
              </a:r>
              <a:r>
                <a:rPr lang="en-US" sz="1800" b="1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e </a:t>
              </a:r>
              <a:r>
                <a:rPr lang="en-US" sz="1800" b="1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dupla</a:t>
              </a:r>
              <a:r>
                <a:rPr lang="en-US" sz="1800" b="1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, </a:t>
              </a:r>
              <a:r>
                <a:rPr lang="en-US" sz="180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ou</a:t>
              </a:r>
              <a:r>
                <a:rPr lang="en-US" sz="180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seja</a:t>
              </a:r>
              <a:r>
                <a:rPr lang="en-US" sz="180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, </a:t>
              </a:r>
              <a:r>
                <a:rPr lang="pt-BR" sz="180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é um sistema em que o sangue corre exclusivamente dentro de vasos sanguíneos e passa duas vezes pelo coração a cada ciclo completo do corpo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  <a:b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</a:br>
              <a:b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</a:b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O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coração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do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adulto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divide-se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em</a:t>
              </a:r>
              <a:r>
                <a:rPr lang="en-US" sz="1800" b="1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1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dois</a:t>
              </a:r>
              <a:r>
                <a:rPr lang="en-US" sz="1800" b="1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1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átrios</a:t>
              </a:r>
              <a:r>
                <a:rPr lang="en-US" sz="1800" b="1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e um </a:t>
              </a:r>
              <a:r>
                <a:rPr lang="en-US" sz="1800" b="1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ventrículo</a:t>
              </a:r>
              <a:r>
                <a:rPr lang="en-US" sz="1800" b="1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1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único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. (O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girino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,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aquático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,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conta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com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apenas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2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cavidades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,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como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os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peixes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).</a:t>
              </a:r>
              <a:endParaRPr lang="en-US" sz="1100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61345" y="6076950"/>
            <a:ext cx="6604655" cy="2228850"/>
            <a:chOff x="761345" y="6076950"/>
            <a:chExt cx="6604655" cy="2228850"/>
          </a:xfrm>
        </p:grpSpPr>
        <p:cxnSp>
          <p:nvCxnSpPr>
            <p:cNvPr id="10" name="Connector 10"/>
            <p:cNvCxnSpPr/>
            <p:nvPr/>
          </p:nvCxnSpPr>
          <p:spPr>
            <a:xfrm rot="-21485">
              <a:off x="761365" y="6083300"/>
              <a:ext cx="2032000" cy="12700"/>
            </a:xfrm>
            <a:prstGeom prst="straightConnector1">
              <a:avLst/>
            </a:prstGeom>
            <a:solidFill>
              <a:srgbClr val="DEE0E3">
                <a:alpha val="100000"/>
              </a:srgbClr>
            </a:solidFill>
            <a:ln w="38100" cap="flat" cmpd="sng">
              <a:solidFill>
                <a:srgbClr val="D48C36">
                  <a:alpha val="100000"/>
                </a:srgbClr>
              </a:solidFill>
              <a:prstDash val="solid"/>
              <a:round/>
              <a:headEnd type="none" w="lg" len="lg"/>
              <a:tailEnd type="none" w="lg" len="lg"/>
            </a:ln>
          </p:spPr>
        </p:cxnSp>
        <p:sp>
          <p:nvSpPr>
            <p:cNvPr id="11" name="AutoShape 11"/>
            <p:cNvSpPr/>
            <p:nvPr/>
          </p:nvSpPr>
          <p:spPr>
            <a:xfrm>
              <a:off x="762000" y="6400800"/>
              <a:ext cx="6604000" cy="1905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6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O átrio direito recebe sangue venoso do corpo; o átrio esquerdo recebe sangue arterial dos pulmões e da pele.</a:t>
              </a:r>
              <a:br>
                <a:rPr lang="en-US" sz="16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</a:br>
              <a:r>
                <a:rPr lang="en-US" sz="16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Ambos esvaziam em um único ventrículo, resultando numa</a:t>
              </a:r>
              <a:r>
                <a:rPr lang="en-US" sz="1600" b="1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circulação incompleta</a:t>
              </a:r>
              <a:r>
                <a:rPr lang="en-US" sz="16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  <a:endParaRPr lang="en-US" sz="1100"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60" b="60"/>
          <a:stretch>
            <a:fillRect/>
          </a:stretch>
        </p:blipFill>
        <p:spPr>
          <a:xfrm>
            <a:off x="9144000" y="1778000"/>
            <a:ext cx="6096000" cy="7315200"/>
          </a:xfrm>
          <a:prstGeom prst="rect">
            <a:avLst/>
          </a:prstGeom>
          <a:noFill/>
          <a:ln w="25400">
            <a:noFill/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childTnLst>
                        <p:par>
                          <p:cTn id="12" fill="hold">
                            <p:childTnLst>
                              <p:par>
                                <p:cTn id="13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 rot="-2685">
            <a:off x="-635" y="1511300"/>
            <a:ext cx="1625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A3C2A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" name="Connector 3"/>
          <p:cNvCxnSpPr/>
          <p:nvPr/>
        </p:nvCxnSpPr>
        <p:spPr>
          <a:xfrm rot="-2685">
            <a:off x="-635" y="7099300"/>
            <a:ext cx="1625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A3C2A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AutoShape 4"/>
          <p:cNvSpPr/>
          <p:nvPr/>
        </p:nvSpPr>
        <p:spPr>
          <a:xfrm>
            <a:off x="762000" y="635000"/>
            <a:ext cx="14732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D48C36"/>
                </a:solidFill>
                <a:latin typeface="Inter"/>
                <a:ea typeface="Inter"/>
                <a:cs typeface="Inter"/>
                <a:sym typeface="Inter"/>
              </a:rPr>
              <a:t>EXCREÇÃO E TERMORREGULAÇÃO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041400"/>
            <a:ext cx="14732000" cy="4826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 fontScale="92500" lnSpcReduction="20000"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A3C2A"/>
                </a:solidFill>
                <a:latin typeface="Merriweather"/>
                <a:ea typeface="Merriweather"/>
                <a:cs typeface="Merriweather"/>
                <a:sym typeface="Merriweather"/>
              </a:rPr>
              <a:t>A transição química é vital para evitar a desidratação em terra.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2286000" y="2540000"/>
            <a:ext cx="5334000" cy="3810000"/>
            <a:chOff x="2286000" y="2540000"/>
            <a:chExt cx="5334000" cy="3810000"/>
          </a:xfrm>
        </p:grpSpPr>
        <p:sp>
          <p:nvSpPr>
            <p:cNvPr id="7" name="AutoShape 7"/>
            <p:cNvSpPr/>
            <p:nvPr/>
          </p:nvSpPr>
          <p:spPr>
            <a:xfrm>
              <a:off x="2286000" y="2540000"/>
              <a:ext cx="5334000" cy="3810000"/>
            </a:xfrm>
            <a:prstGeom prst="roundRect">
              <a:avLst>
                <a:gd name="adj" fmla="val 5333"/>
              </a:avLst>
            </a:prstGeom>
            <a:solidFill>
              <a:srgbClr val="FFFFFF">
                <a:alpha val="100000"/>
              </a:srgbClr>
            </a:solidFill>
            <a:ln w="12700" cap="flat" cmpd="sng">
              <a:solidFill>
                <a:srgbClr val="DCDCDC">
                  <a:alpha val="100000"/>
                </a:srgbClr>
              </a:solidFill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2286000" y="2540000"/>
              <a:ext cx="5334000" cy="762000"/>
            </a:xfrm>
            <a:prstGeom prst="roundRect">
              <a:avLst>
                <a:gd name="adj" fmla="val 26666"/>
              </a:avLst>
            </a:prstGeom>
            <a:solidFill>
              <a:srgbClr val="1A3C2A">
                <a:alpha val="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2286000" y="2743200"/>
              <a:ext cx="5334000" cy="381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ctr" anchorCtr="0">
              <a:normAutofit/>
            </a:bodyPr>
            <a:lstStyle/>
            <a:p>
              <a:pPr indent="0" algn="ctr">
                <a:lnSpc>
                  <a:spcPct val="125000"/>
                </a:lnSpc>
                <a:defRPr/>
              </a:pPr>
              <a:r>
                <a:rPr lang="en-US" sz="2000" b="1" i="0" u="none" strike="noStrike">
                  <a:solidFill>
                    <a:srgbClr val="1A3C2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Fase Larval (Girinos)</a:t>
              </a:r>
              <a:endParaRPr lang="en-US" sz="1100"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2692400" y="3810000"/>
              <a:ext cx="45212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ctr" anchorCtr="0"/>
            <a:lstStyle/>
            <a:p>
              <a:pPr indent="0" algn="ctr">
                <a:lnSpc>
                  <a:spcPct val="125000"/>
                </a:lnSpc>
                <a:defRPr/>
              </a:pPr>
              <a:r>
                <a:rPr lang="en-US" sz="2400" b="1" i="0" u="none" strike="noStrike">
                  <a:solidFill>
                    <a:srgbClr val="D48C36"/>
                  </a:solidFill>
                  <a:latin typeface="Inter"/>
                  <a:ea typeface="Inter"/>
                  <a:cs typeface="Inter"/>
                  <a:sym typeface="Inter"/>
                </a:rPr>
                <a:t>Amoniotélicos</a:t>
              </a:r>
              <a:endParaRPr lang="en-US" sz="1100"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2692400" y="4572000"/>
              <a:ext cx="4521200" cy="1524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ctr">
                <a:lnSpc>
                  <a:spcPct val="125000"/>
                </a:lnSpc>
                <a:defRPr/>
              </a:pPr>
              <a:r>
                <a:rPr lang="en-US" sz="16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Excretam</a:t>
              </a:r>
              <a:r>
                <a:rPr lang="en-US" sz="1600" b="1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Amônia</a:t>
              </a:r>
              <a:r>
                <a:rPr lang="en-US" sz="16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. Por viverem em um meio com fluxo abundante de água, conseguem diluir essa substância altamente tóxica rapidamente e eliminá-la.</a:t>
              </a:r>
              <a:endParaRPr lang="en-US" sz="11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636000" y="2540000"/>
            <a:ext cx="5334000" cy="3810000"/>
            <a:chOff x="8636000" y="2540000"/>
            <a:chExt cx="5334000" cy="3810000"/>
          </a:xfrm>
        </p:grpSpPr>
        <p:sp>
          <p:nvSpPr>
            <p:cNvPr id="13" name="AutoShape 13"/>
            <p:cNvSpPr/>
            <p:nvPr/>
          </p:nvSpPr>
          <p:spPr>
            <a:xfrm>
              <a:off x="8636000" y="2540000"/>
              <a:ext cx="5334000" cy="3810000"/>
            </a:xfrm>
            <a:prstGeom prst="roundRect">
              <a:avLst>
                <a:gd name="adj" fmla="val 5333"/>
              </a:avLst>
            </a:prstGeom>
            <a:solidFill>
              <a:srgbClr val="1A3C2A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8636000" y="2743200"/>
              <a:ext cx="5334000" cy="381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ctr" anchorCtr="0">
              <a:normAutofit/>
            </a:bodyPr>
            <a:lstStyle/>
            <a:p>
              <a:pPr indent="0" algn="ctr">
                <a:lnSpc>
                  <a:spcPct val="125000"/>
                </a:lnSpc>
                <a:defRPr/>
              </a:pPr>
              <a:r>
                <a:rPr lang="en-US" sz="2000" b="1" i="0" u="none" strike="noStrike">
                  <a:solidFill>
                    <a:srgbClr val="F9F8F6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Fase Adulta (Terrestre)</a:t>
              </a:r>
              <a:endParaRPr lang="en-US" sz="1100"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9042400" y="3810000"/>
              <a:ext cx="45212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ctr" anchorCtr="0"/>
            <a:lstStyle/>
            <a:p>
              <a:pPr indent="0" algn="ctr">
                <a:lnSpc>
                  <a:spcPct val="125000"/>
                </a:lnSpc>
                <a:defRPr/>
              </a:pPr>
              <a:r>
                <a:rPr lang="en-US" sz="2400" b="1" i="0" u="none" strike="noStrike">
                  <a:solidFill>
                    <a:srgbClr val="D48C36"/>
                  </a:solidFill>
                  <a:latin typeface="Inter"/>
                  <a:ea typeface="Inter"/>
                  <a:cs typeface="Inter"/>
                  <a:sym typeface="Inter"/>
                </a:rPr>
                <a:t>Ureotélicos</a:t>
              </a:r>
              <a:endParaRPr lang="en-US" sz="1100"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9042400" y="4572000"/>
              <a:ext cx="4521200" cy="1524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ctr">
                <a:lnSpc>
                  <a:spcPct val="125000"/>
                </a:lnSpc>
                <a:defRPr/>
              </a:pPr>
              <a:r>
                <a:rPr lang="en-US" sz="1600" b="0" i="0" u="none" strike="noStrike">
                  <a:solidFill>
                    <a:srgbClr val="F9F8F6">
                      <a:alpha val="90196"/>
                    </a:srgbClr>
                  </a:solidFill>
                  <a:latin typeface="Inter"/>
                  <a:ea typeface="Inter"/>
                  <a:cs typeface="Inter"/>
                  <a:sym typeface="Inter"/>
                </a:rPr>
                <a:t>Excretam</a:t>
              </a:r>
              <a:r>
                <a:rPr lang="en-US" sz="1600" b="1" i="0" u="none" strike="noStrike">
                  <a:solidFill>
                    <a:srgbClr val="F9F8F6">
                      <a:alpha val="90196"/>
                    </a:srgbClr>
                  </a:solidFill>
                  <a:latin typeface="Inter"/>
                  <a:ea typeface="Inter"/>
                  <a:cs typeface="Inter"/>
                  <a:sym typeface="Inter"/>
                </a:rPr>
                <a:t> Ureia</a:t>
              </a:r>
              <a:r>
                <a:rPr lang="en-US" sz="1600" b="0" i="0" u="none" strike="noStrike">
                  <a:solidFill>
                    <a:srgbClr val="F9F8F6">
                      <a:alpha val="90196"/>
                    </a:srgbClr>
                  </a:solidFill>
                  <a:latin typeface="Inter"/>
                  <a:ea typeface="Inter"/>
                  <a:cs typeface="Inter"/>
                  <a:sym typeface="Inter"/>
                </a:rPr>
                <a:t>. Menos tóxica, pode ser concentrada e armazenada na bexiga urinária temporalmente, permitindo retenção hídrica.</a:t>
              </a:r>
              <a:endParaRPr lang="en-US" sz="11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286000" y="7620000"/>
            <a:ext cx="11684000" cy="1168400"/>
            <a:chOff x="2286000" y="7620000"/>
            <a:chExt cx="11684000" cy="1168400"/>
          </a:xfrm>
        </p:grpSpPr>
        <p:sp>
          <p:nvSpPr>
            <p:cNvPr id="18" name="AutoShape 18"/>
            <p:cNvSpPr/>
            <p:nvPr/>
          </p:nvSpPr>
          <p:spPr>
            <a:xfrm>
              <a:off x="2286000" y="7620000"/>
              <a:ext cx="3810000" cy="381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800" b="1" i="0" u="none" strike="noStrike">
                  <a:solidFill>
                    <a:srgbClr val="1A3C2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Ectotermia e Torpor</a:t>
              </a:r>
              <a:endParaRPr lang="en-US" sz="1100"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2286000" y="8026400"/>
              <a:ext cx="11684000" cy="762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Eles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são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poiquilotérmicos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. Em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períodos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de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seca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extrema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ou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frio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severo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,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muitos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se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enterram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no solo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úmido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,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baixando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a taxa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metabólica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drásticamente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(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hibernação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ou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1800" b="0" i="0" u="none" strike="noStrike" dirty="0" err="1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estivação</a:t>
              </a:r>
              <a:r>
                <a:rPr lang="en-US" sz="1800" b="0" i="0" u="none" strike="noStrike" dirty="0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).</a:t>
              </a:r>
              <a:endParaRPr 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childTnLst>
                        <p:par>
                          <p:cTn id="11" fill="hold">
                            <p:childTnLst>
                              <p:par>
                                <p:cTn id="12" presetID="42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childTnLst>
                        <p:par>
                          <p:cTn id="18" fill="hold">
                            <p:childTnLst>
                              <p:par>
                                <p:cTn id="19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 rot="-2685">
            <a:off x="-635" y="1511300"/>
            <a:ext cx="1625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A3C2A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" name="Connector 3"/>
          <p:cNvCxnSpPr/>
          <p:nvPr/>
        </p:nvCxnSpPr>
        <p:spPr>
          <a:xfrm rot="5394270">
            <a:off x="3301365" y="5321300"/>
            <a:ext cx="762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A3C2A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AutoShape 4"/>
          <p:cNvSpPr/>
          <p:nvPr/>
        </p:nvSpPr>
        <p:spPr>
          <a:xfrm>
            <a:off x="762000" y="635000"/>
            <a:ext cx="14732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D48C36"/>
                </a:solidFill>
                <a:latin typeface="Inter"/>
                <a:ea typeface="Inter"/>
                <a:cs typeface="Inter"/>
                <a:sym typeface="Inter"/>
              </a:rPr>
              <a:t>REPRODUÇÃO E CICLO DE VIDA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041400"/>
            <a:ext cx="14732000" cy="4826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 fontScale="92500" lnSpcReduction="20000"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A3C2A"/>
                </a:solidFill>
                <a:latin typeface="Merriweather"/>
                <a:ea typeface="Merriweather"/>
                <a:cs typeface="Merriweather"/>
                <a:sym typeface="Merriweather"/>
              </a:rPr>
              <a:t>Hormônios transformam larvas aquáticas em predadores.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762000" y="2540000"/>
            <a:ext cx="5384800" cy="2032000"/>
            <a:chOff x="762000" y="2540000"/>
            <a:chExt cx="5384800" cy="2032000"/>
          </a:xfrm>
        </p:grpSpPr>
        <p:sp>
          <p:nvSpPr>
            <p:cNvPr id="7" name="AutoShape 7"/>
            <p:cNvSpPr/>
            <p:nvPr/>
          </p:nvSpPr>
          <p:spPr>
            <a:xfrm>
              <a:off x="762000" y="2540000"/>
              <a:ext cx="50800" cy="762000"/>
            </a:xfrm>
            <a:prstGeom prst="roundRect">
              <a:avLst>
                <a:gd name="adj" fmla="val 0"/>
              </a:avLst>
            </a:prstGeom>
            <a:solidFill>
              <a:srgbClr val="1A3C2A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1066800" y="2540000"/>
              <a:ext cx="5080000" cy="381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/>
            </a:bodyPr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2000" b="1" i="0" u="none" strike="noStrike">
                  <a:solidFill>
                    <a:srgbClr val="1A3C2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Fecundação Externa</a:t>
              </a:r>
              <a:endParaRPr lang="en-US" sz="1100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066800" y="3048000"/>
              <a:ext cx="5080000" cy="1524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6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Maioria das espécies utiliza o</a:t>
              </a:r>
              <a:r>
                <a:rPr lang="en-US" sz="1600" b="1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Amplexo Nupcial</a:t>
              </a:r>
              <a:r>
                <a:rPr lang="en-US" sz="16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(abraço na água). A fêmea libera ovócitos em cápsulas gelatinosas enquanto o macho ejacula sobre eles simultaneamente.</a:t>
              </a:r>
              <a:endParaRPr lang="en-US" sz="11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2000" y="5334000"/>
            <a:ext cx="5384800" cy="3048000"/>
            <a:chOff x="762000" y="5334000"/>
            <a:chExt cx="5384800" cy="3048000"/>
          </a:xfrm>
        </p:grpSpPr>
        <p:sp>
          <p:nvSpPr>
            <p:cNvPr id="11" name="AutoShape 11"/>
            <p:cNvSpPr/>
            <p:nvPr/>
          </p:nvSpPr>
          <p:spPr>
            <a:xfrm>
              <a:off x="762000" y="5334000"/>
              <a:ext cx="50800" cy="762000"/>
            </a:xfrm>
            <a:prstGeom prst="roundRect">
              <a:avLst>
                <a:gd name="adj" fmla="val 0"/>
              </a:avLst>
            </a:prstGeom>
            <a:solidFill>
              <a:srgbClr val="D48C36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1066800" y="5334000"/>
              <a:ext cx="5080000" cy="381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/>
            </a:bodyPr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2000" b="1" i="0" u="none" strike="noStrike">
                  <a:solidFill>
                    <a:srgbClr val="1A3C2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A Metamorfose Hormonal</a:t>
              </a:r>
              <a:endParaRPr lang="en-US" sz="1100"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1066800" y="5842000"/>
              <a:ext cx="5080000" cy="2540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6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Regida pelas funções da</a:t>
              </a:r>
              <a:r>
                <a:rPr lang="en-US" sz="1600" b="1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tiroxina</a:t>
              </a:r>
              <a:r>
                <a:rPr lang="en-US" sz="16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: a cauda é absorvida (apoptose), brotam patas e pulmões, enquanto as brânquias involuem. O tubo digestório longo e herbívoro é encurtado, preparando a anatomia de um carnívoro estrito adulto.</a:t>
              </a:r>
              <a:endParaRPr lang="en-US" sz="1100"/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rcRect l="16249" r="16249"/>
          <a:stretch>
            <a:fillRect/>
          </a:stretch>
        </p:blipFill>
        <p:spPr>
          <a:xfrm>
            <a:off x="7112000" y="1524000"/>
            <a:ext cx="9144000" cy="7620000"/>
          </a:xfrm>
          <a:prstGeom prst="rect">
            <a:avLst/>
          </a:prstGeom>
          <a:noFill/>
          <a:ln w="25400">
            <a:noFill/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childTnLst>
                        <p:par>
                          <p:cTn id="12" fill="hold">
                            <p:childTnLst>
                              <p:par>
                                <p:cTn id="13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 rot="-2685">
            <a:off x="-635" y="1511300"/>
            <a:ext cx="1625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A3C2A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" name="Connector 3"/>
          <p:cNvCxnSpPr/>
          <p:nvPr/>
        </p:nvCxnSpPr>
        <p:spPr>
          <a:xfrm rot="5394270">
            <a:off x="2285365" y="5321300"/>
            <a:ext cx="762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A3C2A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AutoShape 4"/>
          <p:cNvSpPr/>
          <p:nvPr/>
        </p:nvSpPr>
        <p:spPr>
          <a:xfrm>
            <a:off x="762000" y="635000"/>
            <a:ext cx="14732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D48C36"/>
                </a:solidFill>
                <a:latin typeface="Inter"/>
                <a:ea typeface="Inter"/>
                <a:cs typeface="Inter"/>
                <a:sym typeface="Inter"/>
              </a:rPr>
              <a:t>DIVERSIDADE: LISSAMPHIBIA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041400"/>
            <a:ext cx="14732000" cy="4826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 fontScale="92500" lnSpcReduction="20000"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A3C2A"/>
                </a:solidFill>
                <a:latin typeface="Merriweather"/>
                <a:ea typeface="Merriweather"/>
                <a:cs typeface="Merriweather"/>
                <a:sym typeface="Merriweather"/>
              </a:rPr>
              <a:t>A Ordem Anura adapta pernas sem cauda para salto e natação.</a:t>
            </a:r>
            <a:endParaRPr lang="en-US" sz="1100"/>
          </a:p>
        </p:txBody>
      </p:sp>
      <p:grpSp>
        <p:nvGrpSpPr>
          <p:cNvPr id="6" name="Group 6"/>
          <p:cNvGrpSpPr/>
          <p:nvPr/>
        </p:nvGrpSpPr>
        <p:grpSpPr>
          <a:xfrm>
            <a:off x="762000" y="2286000"/>
            <a:ext cx="4572000" cy="5842000"/>
            <a:chOff x="762000" y="2286000"/>
            <a:chExt cx="4572000" cy="5842000"/>
          </a:xfrm>
        </p:grpSpPr>
        <p:sp>
          <p:nvSpPr>
            <p:cNvPr id="7" name="AutoShape 7"/>
            <p:cNvSpPr/>
            <p:nvPr/>
          </p:nvSpPr>
          <p:spPr>
            <a:xfrm>
              <a:off x="762000" y="2286000"/>
              <a:ext cx="45720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00000"/>
                </a:lnSpc>
                <a:defRPr/>
              </a:pPr>
              <a:r>
                <a:rPr lang="en-US" sz="2400" b="1" i="0" u="none" strike="noStrike">
                  <a:solidFill>
                    <a:srgbClr val="1A3C2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Ordem Anura</a:t>
              </a:r>
              <a:endParaRPr lang="en-US" sz="1100"/>
            </a:p>
          </p:txBody>
        </p:sp>
        <p:sp>
          <p:nvSpPr>
            <p:cNvPr id="8" name="AutoShape 8"/>
            <p:cNvSpPr/>
            <p:nvPr/>
          </p:nvSpPr>
          <p:spPr>
            <a:xfrm>
              <a:off x="762000" y="2921000"/>
              <a:ext cx="4572000" cy="1016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6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A maior ordem de anfíbios. Marcada fundamentalmente pela ausência de cauda na fase adulta ("a-nura").</a:t>
              </a:r>
              <a:endParaRPr lang="en-US" sz="1100"/>
            </a:p>
          </p:txBody>
        </p:sp>
        <p:sp>
          <p:nvSpPr>
            <p:cNvPr id="9" name="AutoShape 9"/>
            <p:cNvSpPr/>
            <p:nvPr/>
          </p:nvSpPr>
          <p:spPr>
            <a:xfrm>
              <a:off x="762000" y="4318000"/>
              <a:ext cx="4572000" cy="12700"/>
            </a:xfrm>
            <a:prstGeom prst="roundRect">
              <a:avLst>
                <a:gd name="adj" fmla="val 0"/>
              </a:avLst>
            </a:prstGeom>
            <a:solidFill>
              <a:srgbClr val="1A3C2A">
                <a:alpha val="1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762000" y="4572000"/>
              <a:ext cx="4572000" cy="381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800" b="1" i="0" u="none" strike="noStrike">
                  <a:solidFill>
                    <a:srgbClr val="1A3C2A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Sapos, Rãs e Pererecas</a:t>
              </a:r>
              <a:endParaRPr lang="en-US" sz="1100"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762000" y="5080000"/>
              <a:ext cx="4572000" cy="304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33333"/>
                </a:lnSpc>
                <a:defRPr/>
              </a:pPr>
              <a:r>
                <a:rPr lang="en-US" sz="1500" b="1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Sapos:</a:t>
              </a:r>
              <a:r>
                <a:rPr lang="en-US" sz="15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Corpo robusto, pele seca e glândulas paratóides proeminentes.</a:t>
              </a:r>
              <a:br>
                <a:rPr lang="en-US" sz="15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</a:br>
              <a:br>
                <a:rPr lang="en-US" sz="15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</a:br>
              <a:r>
                <a:rPr lang="en-US" sz="1500" b="1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Rãs:</a:t>
              </a:r>
              <a:r>
                <a:rPr lang="en-US" sz="15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Pele úmida e lisa, patas longas providas de</a:t>
              </a:r>
              <a:r>
                <a:rPr lang="en-US" sz="1500" b="1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membranas interdigitais</a:t>
              </a:r>
              <a:r>
                <a:rPr lang="en-US" sz="15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para forte locomoção aquática.</a:t>
              </a:r>
              <a:br>
                <a:rPr lang="en-US" sz="15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</a:br>
              <a:br>
                <a:rPr lang="en-US" sz="15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</a:br>
              <a:r>
                <a:rPr lang="en-US" sz="1500" b="1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Pererecas:</a:t>
              </a:r>
              <a:r>
                <a:rPr lang="en-US" sz="15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Dedos terminados em</a:t>
              </a:r>
              <a:r>
                <a:rPr lang="en-US" sz="1500" b="1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discos adesivos</a:t>
              </a:r>
              <a:r>
                <a:rPr lang="en-US" sz="1500" b="0" i="0" u="none" strike="noStrike">
                  <a:solidFill>
                    <a:srgbClr val="4A5D53"/>
                  </a:solidFill>
                  <a:latin typeface="Inter"/>
                  <a:ea typeface="Inter"/>
                  <a:cs typeface="Inter"/>
                  <a:sym typeface="Inter"/>
                </a:rPr>
                <a:t> para fixação vertical (arborícolas).</a:t>
              </a:r>
              <a:endParaRPr lang="en-US" sz="1100"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2400" r="2400"/>
          <a:stretch>
            <a:fillRect/>
          </a:stretch>
        </p:blipFill>
        <p:spPr>
          <a:xfrm>
            <a:off x="6096000" y="1524000"/>
            <a:ext cx="10160000" cy="7620000"/>
          </a:xfrm>
          <a:prstGeom prst="rect">
            <a:avLst/>
          </a:prstGeom>
          <a:noFill/>
          <a:ln w="25400">
            <a:noFill/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apo - características, fotos, espécies, ecologia - InfoEscola">
            <a:extLst>
              <a:ext uri="{FF2B5EF4-FFF2-40B4-BE49-F238E27FC236}">
                <a16:creationId xmlns:a16="http://schemas.microsoft.com/office/drawing/2014/main" id="{3C7032BD-3217-F4DC-F0E8-0F2A45E28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5" y="0"/>
            <a:ext cx="13720763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838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🌍✨ Sapo, rã ou perereca? Três anfíbios que parecem iguais à primeira  vista, mas cada um tem adaptações incríveis para sobreviver! Bora conhecer?  👇 SAPO – o fortão do chão firme 🐸 •">
            <a:extLst>
              <a:ext uri="{FF2B5EF4-FFF2-40B4-BE49-F238E27FC236}">
                <a16:creationId xmlns:a16="http://schemas.microsoft.com/office/drawing/2014/main" id="{CBED2F4C-DD00-6BD2-943B-808A553E1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763" y="14847"/>
            <a:ext cx="7270523" cy="912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825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19E2EE0-A120-CCE3-76D1-FF1D0A999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435" y="62290"/>
            <a:ext cx="13529129" cy="901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06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3C2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21846" b="21846"/>
          <a:stretch>
            <a:fillRect/>
          </a:stretch>
        </p:blipFill>
        <p:spPr>
          <a:xfrm>
            <a:off x="0" y="3048000"/>
            <a:ext cx="16256000" cy="6096000"/>
          </a:xfrm>
          <a:prstGeom prst="rect">
            <a:avLst/>
          </a:prstGeom>
          <a:noFill/>
          <a:ln w="254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0" y="3048000"/>
            <a:ext cx="16256000" cy="1524000"/>
          </a:xfrm>
          <a:prstGeom prst="roundRect">
            <a:avLst>
              <a:gd name="adj" fmla="val 0"/>
            </a:avLst>
          </a:prstGeom>
          <a:solidFill>
            <a:srgbClr val="1A3C2A">
              <a:alpha val="9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cxnSp>
        <p:nvCxnSpPr>
          <p:cNvPr id="4" name="Connector 4"/>
          <p:cNvCxnSpPr/>
          <p:nvPr/>
        </p:nvCxnSpPr>
        <p:spPr>
          <a:xfrm rot="-2685">
            <a:off x="-635" y="1511300"/>
            <a:ext cx="1625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9F8F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635000"/>
            <a:ext cx="14732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D48C36"/>
                </a:solidFill>
                <a:latin typeface="Inter"/>
                <a:ea typeface="Inter"/>
                <a:cs typeface="Inter"/>
                <a:sym typeface="Inter"/>
              </a:rPr>
              <a:t>DIVERSIDADE: LISSAMPHIBIA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1041400"/>
            <a:ext cx="14732000" cy="4826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 fontScale="92500" lnSpcReduction="20000"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9F8F6"/>
                </a:solidFill>
                <a:latin typeface="Merriweather"/>
                <a:ea typeface="Merriweather"/>
                <a:cs typeface="Merriweather"/>
                <a:sym typeface="Merriweather"/>
              </a:rPr>
              <a:t>Caudatas retêm a cauda; Gymnophionas perdem as patas.</a:t>
            </a:r>
            <a:endParaRPr lang="en-US" sz="1100"/>
          </a:p>
        </p:txBody>
      </p:sp>
      <p:grpSp>
        <p:nvGrpSpPr>
          <p:cNvPr id="7" name="Group 7"/>
          <p:cNvGrpSpPr/>
          <p:nvPr/>
        </p:nvGrpSpPr>
        <p:grpSpPr>
          <a:xfrm>
            <a:off x="762000" y="2032000"/>
            <a:ext cx="6096000" cy="2286000"/>
            <a:chOff x="762000" y="2032000"/>
            <a:chExt cx="6096000" cy="2286000"/>
          </a:xfrm>
        </p:grpSpPr>
        <p:sp>
          <p:nvSpPr>
            <p:cNvPr id="8" name="AutoShape 8"/>
            <p:cNvSpPr/>
            <p:nvPr/>
          </p:nvSpPr>
          <p:spPr>
            <a:xfrm>
              <a:off x="762000" y="2032000"/>
              <a:ext cx="6096000" cy="2286000"/>
            </a:xfrm>
            <a:prstGeom prst="roundRect">
              <a:avLst>
                <a:gd name="adj" fmla="val 4444"/>
              </a:avLst>
            </a:prstGeom>
            <a:solidFill>
              <a:srgbClr val="14281E">
                <a:alpha val="8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1066800" y="2336800"/>
              <a:ext cx="5486400" cy="381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 lnSpcReduction="10000"/>
            </a:bodyPr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2200" b="1" i="0" u="none" strike="noStrike">
                  <a:solidFill>
                    <a:srgbClr val="F9F8F6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Ordem Urodela (Caudata)</a:t>
              </a:r>
              <a:endParaRPr lang="en-US" sz="1100"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1066800" y="2844800"/>
              <a:ext cx="5486400" cy="11684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/>
            </a:bodyPr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600" b="1" i="0" u="none" strike="noStrike">
                  <a:solidFill>
                    <a:srgbClr val="C8D2CD"/>
                  </a:solidFill>
                  <a:latin typeface="Inter"/>
                  <a:ea typeface="Inter"/>
                  <a:cs typeface="Inter"/>
                  <a:sym typeface="Inter"/>
                </a:rPr>
                <a:t>Salamandras e Tritões.</a:t>
              </a:r>
              <a:r>
                <a:rPr lang="en-US" sz="1600" b="0" i="0" u="none" strike="noStrike">
                  <a:solidFill>
                    <a:srgbClr val="C8D2CD"/>
                  </a:solidFill>
                  <a:latin typeface="Inter"/>
                  <a:ea typeface="Inter"/>
                  <a:cs typeface="Inter"/>
                  <a:sym typeface="Inter"/>
                </a:rPr>
                <a:t> Diferente dos anuros, essas espécies mantém a cauda durante a vida adulta, caminhando com ondulações corporais similares a répteis.</a:t>
              </a:r>
              <a:endParaRPr lang="en-US" sz="11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112000" y="2032000"/>
            <a:ext cx="6096000" cy="2286000"/>
            <a:chOff x="7112000" y="2032000"/>
            <a:chExt cx="6096000" cy="2286000"/>
          </a:xfrm>
        </p:grpSpPr>
        <p:sp>
          <p:nvSpPr>
            <p:cNvPr id="12" name="AutoShape 12"/>
            <p:cNvSpPr/>
            <p:nvPr/>
          </p:nvSpPr>
          <p:spPr>
            <a:xfrm>
              <a:off x="7112000" y="2032000"/>
              <a:ext cx="6096000" cy="2286000"/>
            </a:xfrm>
            <a:prstGeom prst="roundRect">
              <a:avLst>
                <a:gd name="adj" fmla="val 4444"/>
              </a:avLst>
            </a:prstGeom>
            <a:solidFill>
              <a:srgbClr val="14281E">
                <a:alpha val="8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7416800" y="2336800"/>
              <a:ext cx="5486400" cy="381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 lnSpcReduction="10000"/>
            </a:bodyPr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2200" b="1" i="0" u="none" strike="noStrike">
                  <a:solidFill>
                    <a:srgbClr val="F9F8F6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Ordem Gymnophiona (Apoda)</a:t>
              </a:r>
              <a:endParaRPr lang="en-US" sz="1100"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7416800" y="2844800"/>
              <a:ext cx="5486400" cy="11684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600" b="1" i="0" u="none" strike="noStrike">
                  <a:solidFill>
                    <a:srgbClr val="C8D2CD"/>
                  </a:solidFill>
                  <a:latin typeface="Inter"/>
                  <a:ea typeface="Inter"/>
                  <a:cs typeface="Inter"/>
                  <a:sym typeface="Inter"/>
                </a:rPr>
                <a:t>Cecílias e Cobras-cegas.</a:t>
              </a:r>
              <a:r>
                <a:rPr lang="en-US" sz="1600" b="0" i="0" u="none" strike="noStrike">
                  <a:solidFill>
                    <a:srgbClr val="C8D2CD"/>
                  </a:solidFill>
                  <a:latin typeface="Inter"/>
                  <a:ea typeface="Inter"/>
                  <a:cs typeface="Inter"/>
                  <a:sym typeface="Inter"/>
                </a:rPr>
                <a:t> Organismos inteiramente ápodes (sem membros), cilíndricos e alongados, de hábitos fossoriais (enterrados no solo úmido).</a:t>
              </a:r>
              <a:endParaRPr lang="en-US" sz="11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childTnLst>
                        <p:par>
                          <p:cTn id="12" fill="hold">
                            <p:childTnLst>
                              <p:par>
                                <p:cTn id="13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alamandras - Animais Anfíbios - InfoEscola">
            <a:extLst>
              <a:ext uri="{FF2B5EF4-FFF2-40B4-BE49-F238E27FC236}">
                <a16:creationId xmlns:a16="http://schemas.microsoft.com/office/drawing/2014/main" id="{F978DB0F-984B-F76D-3BD2-7AA7CEAC1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763" y="0"/>
            <a:ext cx="13704887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726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6D89418-51A9-A0A8-5F3F-62FEC6138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234" y="226813"/>
            <a:ext cx="13383532" cy="869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085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arece réptil, mas é anfíbio | CHC">
            <a:extLst>
              <a:ext uri="{FF2B5EF4-FFF2-40B4-BE49-F238E27FC236}">
                <a16:creationId xmlns:a16="http://schemas.microsoft.com/office/drawing/2014/main" id="{A1A31290-C598-E5A9-11D9-31D9BEDDA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1" y="615042"/>
            <a:ext cx="8048171" cy="771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Bom dia! Essa é a Cecília ou Cobra-cega, que na verdade não tem nada de  cobra haha! Na verdade as cecílias são anfíbios ápodes, ou seja, são  animais de hábitos fossoriais tendo">
            <a:extLst>
              <a:ext uri="{FF2B5EF4-FFF2-40B4-BE49-F238E27FC236}">
                <a16:creationId xmlns:a16="http://schemas.microsoft.com/office/drawing/2014/main" id="{47F0F936-67E0-417C-094E-37E2083FD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735" y="842963"/>
            <a:ext cx="7114494" cy="711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755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3C2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7812" b="781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  <a:noFill/>
          <a:ln w="254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  <a:solidFill>
            <a:srgbClr val="0A140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cxnSp>
        <p:nvCxnSpPr>
          <p:cNvPr id="4" name="Connector 4"/>
          <p:cNvCxnSpPr/>
          <p:nvPr/>
        </p:nvCxnSpPr>
        <p:spPr>
          <a:xfrm rot="-2685">
            <a:off x="-635" y="1511300"/>
            <a:ext cx="1625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9F8F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635000"/>
            <a:ext cx="14732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D48C36"/>
                </a:solidFill>
                <a:latin typeface="Inter"/>
                <a:ea typeface="Inter"/>
                <a:cs typeface="Inter"/>
                <a:sym typeface="Inter"/>
              </a:rPr>
              <a:t>CRISE ECOLÓGICA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1041400"/>
            <a:ext cx="14732000" cy="4826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 fontScale="92500" lnSpcReduction="20000"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 dirty="0">
                <a:solidFill>
                  <a:srgbClr val="F9F8F6"/>
                </a:solidFill>
                <a:latin typeface="Merriweather"/>
                <a:ea typeface="Merriweather"/>
                <a:cs typeface="Merriweather"/>
                <a:sym typeface="Merriweather"/>
              </a:rPr>
              <a:t>A </a:t>
            </a:r>
            <a:r>
              <a:rPr lang="en-US" sz="3200" b="1" i="0" u="none" strike="noStrike" dirty="0" err="1">
                <a:solidFill>
                  <a:srgbClr val="F9F8F6"/>
                </a:solidFill>
                <a:latin typeface="Merriweather"/>
                <a:ea typeface="Merriweather"/>
                <a:cs typeface="Merriweather"/>
                <a:sym typeface="Merriweather"/>
              </a:rPr>
              <a:t>fragilidade</a:t>
            </a:r>
            <a:r>
              <a:rPr lang="en-US" sz="3200" b="1" i="0" u="none" strike="noStrike" dirty="0">
                <a:solidFill>
                  <a:srgbClr val="F9F8F6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3200" b="1" i="0" u="none" strike="noStrike" dirty="0" err="1">
                <a:solidFill>
                  <a:srgbClr val="F9F8F6"/>
                </a:solidFill>
                <a:latin typeface="Merriweather"/>
                <a:ea typeface="Merriweather"/>
                <a:cs typeface="Merriweather"/>
                <a:sym typeface="Merriweather"/>
              </a:rPr>
              <a:t>os</a:t>
            </a:r>
            <a:r>
              <a:rPr lang="en-US" sz="3200" b="1" i="0" u="none" strike="noStrike" dirty="0">
                <a:solidFill>
                  <a:srgbClr val="F9F8F6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3200" b="1" i="0" u="none" strike="noStrike" dirty="0" err="1">
                <a:solidFill>
                  <a:srgbClr val="F9F8F6"/>
                </a:solidFill>
                <a:latin typeface="Merriweather"/>
                <a:ea typeface="Merriweather"/>
                <a:cs typeface="Merriweather"/>
                <a:sym typeface="Merriweather"/>
              </a:rPr>
              <a:t>torna</a:t>
            </a:r>
            <a:r>
              <a:rPr lang="en-US" sz="3200" b="1" i="0" u="none" strike="noStrike" dirty="0">
                <a:solidFill>
                  <a:srgbClr val="F9F8F6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3200" b="1" i="0" u="none" strike="noStrike" dirty="0" err="1">
                <a:solidFill>
                  <a:srgbClr val="F9F8F6"/>
                </a:solidFill>
                <a:latin typeface="Merriweather"/>
                <a:ea typeface="Merriweather"/>
                <a:cs typeface="Merriweather"/>
                <a:sym typeface="Merriweather"/>
              </a:rPr>
              <a:t>bioindicadores</a:t>
            </a:r>
            <a:r>
              <a:rPr lang="en-US" sz="3200" b="1" i="0" u="none" strike="noStrike" dirty="0">
                <a:solidFill>
                  <a:srgbClr val="F9F8F6"/>
                </a:solidFill>
                <a:latin typeface="Merriweather"/>
                <a:ea typeface="Merriweather"/>
                <a:cs typeface="Merriweather"/>
                <a:sym typeface="Merriweather"/>
              </a:rPr>
              <a:t>, mas </a:t>
            </a:r>
            <a:r>
              <a:rPr lang="en-US" sz="3200" b="1" i="0" u="none" strike="noStrike" dirty="0" err="1">
                <a:solidFill>
                  <a:srgbClr val="F9F8F6"/>
                </a:solidFill>
                <a:latin typeface="Merriweather"/>
                <a:ea typeface="Merriweather"/>
                <a:cs typeface="Merriweather"/>
                <a:sym typeface="Merriweather"/>
              </a:rPr>
              <a:t>também</a:t>
            </a:r>
            <a:r>
              <a:rPr lang="en-US" sz="3200" b="1" i="0" u="none" strike="noStrike" dirty="0">
                <a:solidFill>
                  <a:srgbClr val="F9F8F6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3200" b="1" i="0" u="none" strike="noStrike" dirty="0" err="1">
                <a:solidFill>
                  <a:srgbClr val="F9F8F6"/>
                </a:solidFill>
                <a:latin typeface="Merriweather"/>
                <a:ea typeface="Merriweather"/>
                <a:cs typeface="Merriweather"/>
                <a:sym typeface="Merriweather"/>
              </a:rPr>
              <a:t>vítimas</a:t>
            </a:r>
            <a:r>
              <a:rPr lang="en-US" sz="3200" b="1" i="0" u="none" strike="noStrike" dirty="0">
                <a:solidFill>
                  <a:srgbClr val="F9F8F6"/>
                </a:solidFill>
                <a:latin typeface="Merriweather"/>
                <a:ea typeface="Merriweather"/>
                <a:cs typeface="Merriweather"/>
                <a:sym typeface="Merriweather"/>
              </a:rPr>
              <a:t>.</a:t>
            </a:r>
            <a:endParaRPr lang="en-US" sz="1100" dirty="0"/>
          </a:p>
        </p:txBody>
      </p:sp>
      <p:grpSp>
        <p:nvGrpSpPr>
          <p:cNvPr id="7" name="Group 7"/>
          <p:cNvGrpSpPr/>
          <p:nvPr/>
        </p:nvGrpSpPr>
        <p:grpSpPr>
          <a:xfrm>
            <a:off x="3048000" y="3302000"/>
            <a:ext cx="10160000" cy="2794000"/>
            <a:chOff x="3048000" y="3302000"/>
            <a:chExt cx="10160000" cy="2794000"/>
          </a:xfrm>
        </p:grpSpPr>
        <p:sp>
          <p:nvSpPr>
            <p:cNvPr id="8" name="AutoShape 8"/>
            <p:cNvSpPr/>
            <p:nvPr/>
          </p:nvSpPr>
          <p:spPr>
            <a:xfrm>
              <a:off x="3048000" y="3302000"/>
              <a:ext cx="50800" cy="2794000"/>
            </a:xfrm>
            <a:prstGeom prst="roundRect">
              <a:avLst>
                <a:gd name="adj" fmla="val 0"/>
              </a:avLst>
            </a:prstGeom>
            <a:solidFill>
              <a:srgbClr val="D48C36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3556000" y="3302000"/>
              <a:ext cx="96520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/>
            <a:lstStyle/>
            <a:p>
              <a:pPr indent="0" algn="l">
                <a:lnSpc>
                  <a:spcPct val="100000"/>
                </a:lnSpc>
                <a:defRPr/>
              </a:pPr>
              <a:r>
                <a:rPr lang="en-US" sz="2800" b="1" i="0" u="none" strike="noStrike">
                  <a:solidFill>
                    <a:srgbClr val="F9F8F6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Sentinelas da Água e a Ameaça Quitrídia</a:t>
              </a:r>
              <a:endParaRPr lang="en-US" sz="1100"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3556000" y="4064000"/>
              <a:ext cx="9652000" cy="1905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 fontScale="92500" lnSpcReduction="20000"/>
            </a:bodyPr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Sua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dependência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dupla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(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água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e terra) e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pele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absurdamente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permeável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os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tornam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os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primeiros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vertebrados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a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morrer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com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pesticidas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e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poluição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—</a:t>
              </a:r>
              <a:r>
                <a:rPr lang="en-US" sz="2000" b="1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1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bioindicadores</a:t>
              </a:r>
              <a:r>
                <a:rPr lang="en-US" sz="2000" b="1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1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clássicos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  <a:b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</a:br>
              <a:b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</a:b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Hoje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,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uma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epidemia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silenciosa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dizima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o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grupo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globalmente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: a</a:t>
              </a:r>
              <a:r>
                <a:rPr lang="en-US" sz="2000" b="1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1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Quitridiomicose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. O fungo se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espalha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queratinizando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a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epiderme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, que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bloqueia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as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trocas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gasosas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e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osmóticas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,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causando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asfixia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e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parada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000" b="0" i="0" u="none" strike="noStrike" dirty="0" err="1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cardíaca</a:t>
              </a:r>
              <a:r>
                <a:rPr lang="en-US" sz="2000" b="0" i="0" u="none" strike="noStrike" dirty="0">
                  <a:solidFill>
                    <a:srgbClr val="DCE6E1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  <a:endParaRPr lang="en-US" sz="11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C2279C3-17B3-2E36-E06C-7823DA4CF9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00" r="12500"/>
          <a:stretch>
            <a:fillRect/>
          </a:stretch>
        </p:blipFill>
        <p:spPr>
          <a:xfrm>
            <a:off x="3120572" y="395111"/>
            <a:ext cx="9398000" cy="8353778"/>
          </a:xfrm>
          <a:prstGeom prst="roundRect">
            <a:avLst>
              <a:gd name="adj" fmla="val 5000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508000" dist="254000" dir="2700000" algn="t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01872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4932672-FCE1-79BA-9CA6-400C654D9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pic>
        <p:nvPicPr>
          <p:cNvPr id="12292" name="Picture 4" descr="Sad Pepe FeelsBadMan transparent PNG - StickPNG">
            <a:extLst>
              <a:ext uri="{FF2B5EF4-FFF2-40B4-BE49-F238E27FC236}">
                <a16:creationId xmlns:a16="http://schemas.microsoft.com/office/drawing/2014/main" id="{1D1FFAFA-9119-D36A-4A64-C19998275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74181"/>
            <a:ext cx="2177143" cy="206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CD5C2A0-8F76-4BD4-2AC0-F3DC8B3653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03275" y="5715000"/>
            <a:ext cx="2752725" cy="3429000"/>
          </a:xfrm>
          <a:prstGeom prst="rect">
            <a:avLst/>
          </a:prstGeom>
        </p:spPr>
      </p:pic>
      <p:pic>
        <p:nvPicPr>
          <p:cNvPr id="12296" name="Picture 8" descr="Crazy Frog - Wikipedia">
            <a:extLst>
              <a:ext uri="{FF2B5EF4-FFF2-40B4-BE49-F238E27FC236}">
                <a16:creationId xmlns:a16="http://schemas.microsoft.com/office/drawing/2014/main" id="{D9158A0B-E90C-75EE-00D2-A9D840270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2471057" cy="372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044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896</Words>
  <Application>Microsoft Office PowerPoint</Application>
  <PresentationFormat>Personalizar</PresentationFormat>
  <Paragraphs>93</Paragraphs>
  <Slides>23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23</vt:i4>
      </vt:variant>
    </vt:vector>
  </HeadingPairs>
  <TitlesOfParts>
    <vt:vector size="28" baseType="lpstr">
      <vt:lpstr>Arial</vt:lpstr>
      <vt:lpstr>Inter</vt:lpstr>
      <vt:lpstr>Merriweather</vt:lpstr>
      <vt:lpstr>Office 主题​​</vt:lpstr>
      <vt:lpstr>默认主题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G. Flausino</cp:lastModifiedBy>
  <cp:revision>1</cp:revision>
  <dcterms:modified xsi:type="dcterms:W3CDTF">2026-09-21T02:21:01Z</dcterms:modified>
</cp:coreProperties>
</file>