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45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F2AC7-DA19-42E4-54F6-A30D0B103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7391D3-03A6-7761-14A8-C6F08D3D15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4EC168-8D07-8344-27F5-B2AC68C60FF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4DF9CA8-7404-80F0-A28D-2699AFE918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9269747-8B90-87B1-1A6B-013B465F8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44BC6-C3A9-AEEB-073C-2486F31307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54DE04-9A78-E983-0345-828A849975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8380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7B45C-9FB5-8A3D-2F71-12296F37A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D56EAF-AA8C-B4CB-57CA-7628C8E4AF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7A3C0-0055-CBE0-C273-69D1E40393A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FACDC63-6538-68F7-6980-6FF3A3D4E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D1C4B0-BF2D-B9E3-0F4D-EFEB1DF093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8CBA7-1705-C414-EE22-D7ABAA797A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6BF0A-DDED-2258-B194-849418C4C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419214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algn="l"/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altLang="zh-C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628" r="-3628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solidFill>
            <a:srgbClr val="0B132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3" name="AutoShape 3"/>
          <p:cNvSpPr/>
          <p:nvPr/>
        </p:nvSpPr>
        <p:spPr>
          <a:xfrm>
            <a:off x="1016000" y="0"/>
            <a:ext cx="101600" cy="9144000"/>
          </a:xfrm>
          <a:prstGeom prst="roundRect">
            <a:avLst>
              <a:gd name="adj" fmla="val 0"/>
            </a:avLst>
          </a:prstGeom>
          <a:solidFill>
            <a:srgbClr val="F2643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219200" y="0"/>
            <a:ext cx="25400" cy="9144000"/>
          </a:xfrm>
          <a:prstGeom prst="roundRect">
            <a:avLst>
              <a:gd name="adj" fmla="val 0"/>
            </a:avLst>
          </a:prstGeom>
          <a:solidFill>
            <a:srgbClr val="38B2A6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778000" y="3048000"/>
            <a:ext cx="11430000" cy="127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/>
          </a:bodyPr>
          <a:lstStyle/>
          <a:p>
            <a:pPr indent="0" algn="l">
              <a:lnSpc>
                <a:spcPct val="91666"/>
              </a:lnSpc>
              <a:defRPr/>
            </a:pPr>
            <a:r>
              <a:rPr lang="en-US" sz="80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Biologia</a:t>
            </a:r>
            <a:r>
              <a:rPr lang="en-US" sz="80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dos </a:t>
            </a:r>
            <a:r>
              <a:rPr lang="en-US" sz="80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Cnidários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1778000" y="4572000"/>
            <a:ext cx="128016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r">
              <a:lnSpc>
                <a:spcPct val="108333"/>
              </a:lnSpc>
              <a:defRPr/>
            </a:pPr>
            <a:r>
              <a:rPr lang="en-US" sz="32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 </a:t>
            </a:r>
            <a:r>
              <a:rPr lang="en-US" sz="32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segundo</a:t>
            </a:r>
            <a:r>
              <a:rPr lang="en-US" sz="32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32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grupo</a:t>
            </a:r>
            <a:r>
              <a:rPr lang="en-US" sz="32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animal </a:t>
            </a:r>
            <a:r>
              <a:rPr lang="en-US" sz="32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mais</a:t>
            </a:r>
            <a:r>
              <a:rPr lang="en-US" sz="32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32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primitivo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1778000" y="7366000"/>
            <a:ext cx="3497943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Evolução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,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fisiologia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,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ecologia</a:t>
            </a:r>
            <a:endParaRPr lang="en-US" sz="1100" dirty="0"/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8CD47CC1-8029-77FF-5A62-73D3524F4143}"/>
              </a:ext>
            </a:extLst>
          </p:cNvPr>
          <p:cNvSpPr/>
          <p:nvPr/>
        </p:nvSpPr>
        <p:spPr>
          <a:xfrm>
            <a:off x="11742057" y="7366000"/>
            <a:ext cx="3497943" cy="508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6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3800" dirty="0">
                <a:solidFill>
                  <a:srgbClr val="A3B1C6"/>
                </a:solidFill>
                <a:latin typeface="Inter, sans-serif"/>
                <a:sym typeface="Inter, sans-serif"/>
              </a:rPr>
              <a:t>Prof. Gabriel</a:t>
            </a:r>
            <a:endParaRPr lang="en-US" sz="11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BB4F9B6-6B6C-D59A-5ADE-D6587B1A2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941" y="689088"/>
            <a:ext cx="10976429" cy="776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587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134296-CF8F-7B2E-E680-9594547E9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5A6B7E61-B98F-3C8D-B5AB-41EAD36BAA64}"/>
              </a:ext>
            </a:extLst>
          </p:cNvPr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700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Porque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as </a:t>
            </a: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águas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-vivas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matam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peixes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, mas 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só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queimam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humanos</a:t>
            </a:r>
            <a:r>
              <a:rPr lang="en-US" sz="4400" b="1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?</a:t>
            </a:r>
            <a:endParaRPr lang="en-US" sz="11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2529FDDE-146B-07AE-13A8-821FF1C7C137}"/>
              </a:ext>
            </a:extLst>
          </p:cNvPr>
          <p:cNvSpPr/>
          <p:nvPr/>
        </p:nvSpPr>
        <p:spPr>
          <a:xfrm>
            <a:off x="1016000" y="1651000"/>
            <a:ext cx="14224000" cy="7199086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algn="ctr">
              <a:defRPr/>
            </a:pP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Resumidamente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: </a:t>
            </a:r>
            <a:r>
              <a:rPr lang="pt-BR" sz="2000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devido à enorme diferença de tamanho corporal, espessura da pele e sensibilidade ao veneno entre nós e as presas naturais delas.</a:t>
            </a:r>
          </a:p>
          <a:p>
            <a:pPr algn="ctr">
              <a:defRPr/>
            </a:pPr>
            <a:endParaRPr lang="pt-BR" sz="2000" dirty="0">
              <a:solidFill>
                <a:srgbClr val="38B2A6"/>
              </a:solidFill>
              <a:latin typeface="Inter, sans-serif"/>
              <a:ea typeface="Inter, sans-serif"/>
              <a:cs typeface="Inter, sans-serif"/>
              <a:sym typeface="Inter, sans-serif"/>
            </a:endParaRPr>
          </a:p>
          <a:p>
            <a:pPr algn="just">
              <a:defRPr/>
            </a:pPr>
            <a:r>
              <a:rPr lang="pt-BR" sz="2000" dirty="0">
                <a:solidFill>
                  <a:srgbClr val="38B2A6"/>
                </a:solidFill>
                <a:latin typeface="Inter, sans-serif"/>
                <a:sym typeface="Inter, sans-serif"/>
              </a:rPr>
              <a:t>Na verdade não se trata de uma queimadura, mas sim, de uma reação inflamatória a um envenenamento químico.</a:t>
            </a:r>
          </a:p>
          <a:p>
            <a:pPr algn="just">
              <a:defRPr/>
            </a:pPr>
            <a:r>
              <a:rPr lang="pt-BR" sz="2000" dirty="0">
                <a:solidFill>
                  <a:srgbClr val="38B2A6"/>
                </a:solidFill>
                <a:latin typeface="Inter, sans-serif"/>
              </a:rPr>
              <a:t>Os peixes são animais pequenos em relação aos tentáculos da água-viva. A quantidade de toxina injetada é gigante em relação ao volume do corpo do peixe, paralisando seus sistemas vitais instantaneamente. Nós, por outro lado pesamos dezenas de quilos. A dose de veneno que entra em contato com a nossa pele através de um esbarrão costuma ser pequena demais para afetar nossos órgãos internos, limitando-se a uma reação local. </a:t>
            </a:r>
          </a:p>
          <a:p>
            <a:pPr algn="just">
              <a:defRPr/>
            </a:pPr>
            <a:endParaRPr lang="pt-BR" sz="2000" dirty="0">
              <a:solidFill>
                <a:srgbClr val="38B2A6"/>
              </a:solidFill>
              <a:latin typeface="Inter, sans-serif"/>
            </a:endParaRPr>
          </a:p>
          <a:p>
            <a:pPr algn="just">
              <a:defRPr/>
            </a:pPr>
            <a:r>
              <a:rPr lang="pt-BR" sz="2000" dirty="0">
                <a:solidFill>
                  <a:srgbClr val="38B2A6"/>
                </a:solidFill>
                <a:latin typeface="Inter, sans-serif"/>
              </a:rPr>
              <a:t>Além disso, os peixes possuem peles finas e guelras expostas, o que facilita a absorção imediata das toxinas diretamente na corrente sanguínea. Nós temos uma camada espessa de pele protetora (a epiderme). Os </a:t>
            </a:r>
            <a:r>
              <a:rPr lang="pt-BR" sz="2000" dirty="0" err="1">
                <a:solidFill>
                  <a:srgbClr val="38B2A6"/>
                </a:solidFill>
                <a:latin typeface="Inter, sans-serif"/>
              </a:rPr>
              <a:t>microarpões</a:t>
            </a:r>
            <a:r>
              <a:rPr lang="pt-BR" sz="2000" dirty="0">
                <a:solidFill>
                  <a:srgbClr val="38B2A6"/>
                </a:solidFill>
                <a:latin typeface="Inter, sans-serif"/>
              </a:rPr>
              <a:t> da água-viva (nematocistos) penetram superficialmente, disparando o veneno direto nas terminações nervosas da pele. Isso gera a dor e a ardência intensa que simulam uma queimadura por fogo.</a:t>
            </a:r>
          </a:p>
          <a:p>
            <a:pPr algn="just">
              <a:defRPr/>
            </a:pPr>
            <a:endParaRPr lang="pt-BR" sz="2000" dirty="0">
              <a:solidFill>
                <a:srgbClr val="38B2A6"/>
              </a:solidFill>
              <a:latin typeface="Inter, sans-serif"/>
            </a:endParaRPr>
          </a:p>
          <a:p>
            <a:pPr algn="ctr">
              <a:defRPr/>
            </a:pPr>
            <a:r>
              <a:rPr lang="pt-BR" sz="2000" dirty="0">
                <a:solidFill>
                  <a:srgbClr val="38B2A6"/>
                </a:solidFill>
                <a:latin typeface="Inter, sans-serif"/>
              </a:rPr>
              <a:t>E existem exceções?</a:t>
            </a:r>
          </a:p>
          <a:p>
            <a:pPr algn="ctr">
              <a:defRPr/>
            </a:pPr>
            <a:r>
              <a:rPr lang="pt-BR" sz="2000" dirty="0">
                <a:solidFill>
                  <a:srgbClr val="38B2A6"/>
                </a:solidFill>
                <a:latin typeface="Inter, sans-serif"/>
              </a:rPr>
              <a:t>SIM!!!!!</a:t>
            </a:r>
          </a:p>
          <a:p>
            <a:pPr algn="ctr">
              <a:defRPr/>
            </a:pPr>
            <a:endParaRPr lang="pt-BR" sz="2000" dirty="0">
              <a:solidFill>
                <a:srgbClr val="38B2A6"/>
              </a:solidFill>
              <a:latin typeface="Inter, sans-serif"/>
            </a:endParaRPr>
          </a:p>
          <a:p>
            <a:pPr algn="just">
              <a:defRPr/>
            </a:pPr>
            <a:r>
              <a:rPr lang="pt-BR" sz="2000" dirty="0" err="1">
                <a:solidFill>
                  <a:srgbClr val="38B2A6"/>
                </a:solidFill>
                <a:latin typeface="Inter, sans-serif"/>
              </a:rPr>
              <a:t>Cubomedusas</a:t>
            </a:r>
            <a:r>
              <a:rPr lang="pt-BR" sz="2000" dirty="0">
                <a:solidFill>
                  <a:srgbClr val="38B2A6"/>
                </a:solidFill>
                <a:latin typeface="Inter, sans-serif"/>
              </a:rPr>
              <a:t>, encontradas principalmente na Austrália, possuem toxinas tão potentes que podem causar parada cardíaca em humanos em menos de 3 minutos; e Caravelas-portuguesas, que embora não sejam águas-vivas verdadeiras, suas "queimaduras" são extremamente graves e podem desencadear choques anafiláticos.</a:t>
            </a:r>
            <a:endParaRPr lang="en-US" sz="2000" dirty="0">
              <a:solidFill>
                <a:srgbClr val="38B2A6"/>
              </a:solidFill>
              <a:latin typeface="Inter, sans-serif"/>
            </a:endParaRPr>
          </a:p>
        </p:txBody>
      </p:sp>
    </p:spTree>
    <p:extLst>
      <p:ext uri="{BB962C8B-B14F-4D97-AF65-F5344CB8AC3E}">
        <p14:creationId xmlns:p14="http://schemas.microsoft.com/office/powerpoint/2010/main" val="1025050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77267F-71A2-56B5-C4DC-9FF7B5F85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F0E0A73-2AC7-2551-29E4-EAA7EC7A554E}"/>
              </a:ext>
            </a:extLst>
          </p:cNvPr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 dirty="0">
                <a:solidFill>
                  <a:srgbClr val="FF0000"/>
                </a:solidFill>
                <a:highlight>
                  <a:srgbClr val="FFFF00"/>
                </a:highlight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ATENÇÃO!</a:t>
            </a:r>
            <a:endParaRPr lang="en-US" sz="11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4D30092A-EEAB-A24E-8BB7-35312EEDB4E5}"/>
              </a:ext>
            </a:extLst>
          </p:cNvPr>
          <p:cNvSpPr/>
          <p:nvPr/>
        </p:nvSpPr>
        <p:spPr>
          <a:xfrm>
            <a:off x="1016000" y="1651000"/>
            <a:ext cx="14224000" cy="7199086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algn="ctr">
              <a:defRPr/>
            </a:pPr>
            <a:r>
              <a:rPr lang="pt-BR" sz="3200" dirty="0">
                <a:solidFill>
                  <a:srgbClr val="38B2A6"/>
                </a:solidFill>
                <a:latin typeface="Inter, sans-serif"/>
              </a:rPr>
              <a:t>NUNCA jogue água doce na região (ela ativa as células de veneno restantes). </a:t>
            </a:r>
          </a:p>
          <a:p>
            <a:pPr algn="ctr">
              <a:defRPr/>
            </a:pPr>
            <a:endParaRPr lang="pt-BR" sz="3200" dirty="0">
              <a:solidFill>
                <a:srgbClr val="38B2A6"/>
              </a:solidFill>
              <a:latin typeface="Inter, sans-serif"/>
            </a:endParaRPr>
          </a:p>
          <a:p>
            <a:pPr algn="ctr">
              <a:defRPr/>
            </a:pPr>
            <a:r>
              <a:rPr lang="pt-BR" sz="3200" dirty="0">
                <a:solidFill>
                  <a:srgbClr val="38B2A6"/>
                </a:solidFill>
                <a:latin typeface="Inter, sans-serif"/>
              </a:rPr>
              <a:t>E não seja </a:t>
            </a:r>
            <a:r>
              <a:rPr lang="pt-BR" sz="3200" dirty="0" err="1">
                <a:solidFill>
                  <a:srgbClr val="38B2A6"/>
                </a:solidFill>
                <a:latin typeface="Inter, sans-serif"/>
              </a:rPr>
              <a:t>ixtepô</a:t>
            </a:r>
            <a:r>
              <a:rPr lang="pt-BR" sz="3200" dirty="0">
                <a:solidFill>
                  <a:srgbClr val="38B2A6"/>
                </a:solidFill>
                <a:latin typeface="Inter, sans-serif"/>
              </a:rPr>
              <a:t> de querer mijar em cima da região atingida! Os componentes da urina fazem as células urticantes do veneno se agitarem e agirem por mais tempo.</a:t>
            </a:r>
          </a:p>
          <a:p>
            <a:pPr algn="ctr">
              <a:defRPr/>
            </a:pPr>
            <a:endParaRPr lang="pt-BR" sz="3200" dirty="0">
              <a:solidFill>
                <a:srgbClr val="38B2A6"/>
              </a:solidFill>
              <a:latin typeface="Inter, sans-serif"/>
            </a:endParaRPr>
          </a:p>
          <a:p>
            <a:pPr algn="ctr">
              <a:defRPr/>
            </a:pPr>
            <a:r>
              <a:rPr lang="pt-BR" sz="3200" dirty="0">
                <a:solidFill>
                  <a:srgbClr val="38B2A6"/>
                </a:solidFill>
                <a:latin typeface="Inter, sans-serif"/>
              </a:rPr>
              <a:t>Lave apenas com a própria água do mar e aplique vinagre para neutralizar a ação das toxinas!</a:t>
            </a:r>
          </a:p>
          <a:p>
            <a:pPr algn="ctr">
              <a:defRPr/>
            </a:pPr>
            <a:endParaRPr lang="pt-BR" sz="3200" dirty="0">
              <a:solidFill>
                <a:srgbClr val="38B2A6"/>
              </a:solidFill>
              <a:latin typeface="Inter, sans-serif"/>
            </a:endParaRPr>
          </a:p>
          <a:p>
            <a:pPr algn="ctr">
              <a:defRPr/>
            </a:pPr>
            <a:r>
              <a:rPr lang="pt-BR" sz="3200" dirty="0">
                <a:solidFill>
                  <a:srgbClr val="38B2A6"/>
                </a:solidFill>
                <a:latin typeface="Inter, sans-serif"/>
              </a:rPr>
              <a:t> Use um objeto duro, como um cartão ou uma pinça para puxar os pedaços da água-viva que porventura grudaram na pele. Nunca use as mãos sem proteção.</a:t>
            </a:r>
          </a:p>
          <a:p>
            <a:pPr algn="ctr">
              <a:defRPr/>
            </a:pPr>
            <a:endParaRPr lang="pt-BR" sz="3200" dirty="0">
              <a:solidFill>
                <a:srgbClr val="38B2A6"/>
              </a:solidFill>
              <a:latin typeface="Inter, sans-serif"/>
            </a:endParaRPr>
          </a:p>
          <a:p>
            <a:pPr algn="ctr">
              <a:defRPr/>
            </a:pPr>
            <a:r>
              <a:rPr lang="pt-BR" sz="3200" dirty="0">
                <a:solidFill>
                  <a:srgbClr val="38B2A6"/>
                </a:solidFill>
                <a:latin typeface="Inter, sans-serif"/>
              </a:rPr>
              <a:t>Vá ao posto de guarda-vidas mais próximo ou a um pronto-socorro se a dor não passar ou se houver falta de ar.</a:t>
            </a:r>
          </a:p>
          <a:p>
            <a:pPr algn="ctr">
              <a:defRPr/>
            </a:pPr>
            <a:endParaRPr lang="en-US" sz="2000" dirty="0">
              <a:solidFill>
                <a:srgbClr val="38B2A6"/>
              </a:solidFill>
              <a:latin typeface="Inter, sans-serif"/>
            </a:endParaRPr>
          </a:p>
        </p:txBody>
      </p:sp>
    </p:spTree>
    <p:extLst>
      <p:ext uri="{BB962C8B-B14F-4D97-AF65-F5344CB8AC3E}">
        <p14:creationId xmlns:p14="http://schemas.microsoft.com/office/powerpoint/2010/main" val="653748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12FADF9-4D01-678F-0D16-743E49EEA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6256000" cy="916590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AD2FAE5-02C1-A753-B430-BCAF6FA32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597084" y="5381100"/>
            <a:ext cx="7011378" cy="37629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2689881-7B85-BCA6-0F49-3742C0252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545308" cy="311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17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1" i="0" u="none" strike="noStrike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Organização Tecidual e Simetria</a:t>
            </a:r>
            <a:endParaRPr lang="en-US" sz="1100"/>
          </a:p>
        </p:txBody>
      </p:sp>
      <p:cxnSp>
        <p:nvCxnSpPr>
          <p:cNvPr id="3" name="Connector 3"/>
          <p:cNvCxnSpPr/>
          <p:nvPr/>
        </p:nvCxnSpPr>
        <p:spPr>
          <a:xfrm rot="-3069">
            <a:off x="1015365" y="1638300"/>
            <a:ext cx="1422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2A6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AutoShape 4"/>
          <p:cNvSpPr/>
          <p:nvPr/>
        </p:nvSpPr>
        <p:spPr>
          <a:xfrm>
            <a:off x="1016000" y="18415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Um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salto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evolutivo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marcante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a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partir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das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Esponjas</a:t>
            </a:r>
            <a:endParaRPr lang="en-US" sz="2000" dirty="0"/>
          </a:p>
        </p:txBody>
      </p:sp>
      <p:grpSp>
        <p:nvGrpSpPr>
          <p:cNvPr id="5" name="Group 5"/>
          <p:cNvGrpSpPr/>
          <p:nvPr/>
        </p:nvGrpSpPr>
        <p:grpSpPr>
          <a:xfrm>
            <a:off x="1002665" y="2794000"/>
            <a:ext cx="6871335" cy="5588000"/>
            <a:chOff x="1002665" y="2794000"/>
            <a:chExt cx="6871335" cy="5588000"/>
          </a:xfrm>
        </p:grpSpPr>
        <p:sp>
          <p:nvSpPr>
            <p:cNvPr id="6" name="AutoShape 6"/>
            <p:cNvSpPr/>
            <p:nvPr/>
          </p:nvSpPr>
          <p:spPr>
            <a:xfrm>
              <a:off x="1016000" y="2794000"/>
              <a:ext cx="6858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20000"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22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Os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cnidários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são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22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animais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22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estritamente</a:t>
              </a:r>
              <a:r>
                <a:rPr lang="en-US" sz="22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22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diblásticos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Ou </a:t>
              </a:r>
              <a:r>
                <a:rPr lang="en-US" sz="22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seja</a:t>
              </a:r>
              <a:r>
                <a:rPr lang="en-US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pt-BR" sz="22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são animais que apresentam dois folhetos embrionários: a ectoderme, (externo) e a endoderme, (interno)</a:t>
              </a:r>
              <a:r>
                <a:rPr lang="en-US" sz="2200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</a:t>
              </a:r>
              <a:endParaRPr lang="en-US" sz="1100" dirty="0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1009015" y="4127500"/>
              <a:ext cx="6534785" cy="3359150"/>
              <a:chOff x="1009015" y="4127500"/>
              <a:chExt cx="6534785" cy="3359150"/>
            </a:xfrm>
          </p:grpSpPr>
          <p:cxnSp>
            <p:nvCxnSpPr>
              <p:cNvPr id="8" name="Connector 8"/>
              <p:cNvCxnSpPr/>
              <p:nvPr/>
            </p:nvCxnSpPr>
            <p:spPr>
              <a:xfrm rot="5385676">
                <a:off x="-508635" y="5956300"/>
                <a:ext cx="3048000" cy="12700"/>
              </a:xfrm>
              <a:prstGeom prst="straightConnector1">
                <a:avLst/>
              </a:prstGeom>
              <a:solidFill>
                <a:srgbClr val="DEE0E3">
                  <a:alpha val="100000"/>
                </a:srgbClr>
              </a:solidFill>
              <a:ln w="25400" cap="flat" cmpd="sng">
                <a:solidFill>
                  <a:srgbClr val="F26430">
                    <a:alpha val="100000"/>
                  </a:srgbClr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sp>
            <p:nvSpPr>
              <p:cNvPr id="9" name="AutoShape 9"/>
              <p:cNvSpPr/>
              <p:nvPr/>
            </p:nvSpPr>
            <p:spPr>
              <a:xfrm>
                <a:off x="1193800" y="4127500"/>
                <a:ext cx="6350000" cy="889000"/>
              </a:xfrm>
              <a:prstGeom prst="rect">
                <a:avLst/>
              </a:prstGeom>
              <a:noFill/>
              <a:ln w="16933" cap="flat" cmpd="sng">
                <a:noFill/>
                <a:prstDash val="solid"/>
                <a:round/>
              </a:ln>
            </p:spPr>
            <p:txBody>
              <a:bodyPr wrap="square" lIns="101600" tIns="101600" rIns="101600" bIns="101600" rtlCol="0" anchor="t" anchorCtr="0">
                <a:noAutofit/>
              </a:bodyPr>
              <a:lstStyle/>
              <a:p>
                <a:pPr indent="0" algn="l">
                  <a:lnSpc>
                    <a:spcPct val="125000"/>
                  </a:lnSpc>
                  <a:defRPr/>
                </a:pPr>
                <a:r>
                  <a:rPr lang="en-US" sz="2000" b="1" i="0" u="none" strike="noStrike" dirty="0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1. </a:t>
                </a:r>
                <a:r>
                  <a:rPr lang="en-US" sz="2000" b="1" i="0" u="none" strike="noStrike" dirty="0" err="1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Ectoderme</a:t>
                </a:r>
                <a:b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A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camada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protetora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externa;</a:t>
                </a:r>
                <a:endParaRPr lang="en-US" sz="2000" dirty="0"/>
              </a:p>
            </p:txBody>
          </p:sp>
          <p:sp>
            <p:nvSpPr>
              <p:cNvPr id="10" name="AutoShape 10"/>
              <p:cNvSpPr/>
              <p:nvPr/>
            </p:nvSpPr>
            <p:spPr>
              <a:xfrm>
                <a:off x="1193800" y="4953000"/>
                <a:ext cx="6350000" cy="889000"/>
              </a:xfrm>
              <a:prstGeom prst="rect">
                <a:avLst/>
              </a:prstGeom>
              <a:noFill/>
              <a:ln w="16933" cap="flat" cmpd="sng">
                <a:noFill/>
                <a:prstDash val="solid"/>
                <a:round/>
              </a:ln>
            </p:spPr>
            <p:txBody>
              <a:bodyPr wrap="square" lIns="101600" tIns="101600" rIns="101600" bIns="101600" rtlCol="0" anchor="t" anchorCtr="0">
                <a:noAutofit/>
              </a:bodyPr>
              <a:lstStyle/>
              <a:p>
                <a:pPr indent="0" algn="l">
                  <a:lnSpc>
                    <a:spcPct val="125000"/>
                  </a:lnSpc>
                  <a:defRPr/>
                </a:pPr>
                <a:r>
                  <a:rPr lang="en-US" sz="2000" b="1" i="0" u="none" strike="noStrike" dirty="0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2. </a:t>
                </a:r>
                <a:r>
                  <a:rPr lang="en-US" sz="2000" b="1" i="0" u="none" strike="noStrike" dirty="0" err="1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Mesogleia</a:t>
                </a:r>
                <a:b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Matriz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gelatinosa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intermédia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acelular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.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Confere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suporte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e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flutuabilidade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.</a:t>
                </a:r>
                <a:endParaRPr lang="en-US" sz="2000" dirty="0"/>
              </a:p>
            </p:txBody>
          </p:sp>
          <p:sp>
            <p:nvSpPr>
              <p:cNvPr id="11" name="AutoShape 11"/>
              <p:cNvSpPr/>
              <p:nvPr/>
            </p:nvSpPr>
            <p:spPr>
              <a:xfrm>
                <a:off x="1193800" y="6159500"/>
                <a:ext cx="6350000" cy="889000"/>
              </a:xfrm>
              <a:prstGeom prst="rect">
                <a:avLst/>
              </a:prstGeom>
              <a:noFill/>
              <a:ln w="16933" cap="flat" cmpd="sng">
                <a:noFill/>
                <a:prstDash val="solid"/>
                <a:round/>
              </a:ln>
            </p:spPr>
            <p:txBody>
              <a:bodyPr wrap="square" lIns="101600" tIns="101600" rIns="101600" bIns="101600" rtlCol="0" anchor="t" anchorCtr="0">
                <a:noAutofit/>
              </a:bodyPr>
              <a:lstStyle/>
              <a:p>
                <a:pPr indent="0" algn="l">
                  <a:lnSpc>
                    <a:spcPct val="125000"/>
                  </a:lnSpc>
                  <a:defRPr/>
                </a:pPr>
                <a:r>
                  <a:rPr lang="en-US" sz="2000" b="1" i="0" u="none" strike="noStrike" dirty="0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3. </a:t>
                </a:r>
                <a:r>
                  <a:rPr lang="en-US" sz="2000" b="1" i="0" u="none" strike="noStrike" dirty="0" err="1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Endoderme</a:t>
                </a:r>
                <a:b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Revestimento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interno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responsável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pela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digestão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e </a:t>
                </a:r>
                <a:r>
                  <a:rPr lang="en-US" sz="20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absorção</a:t>
                </a:r>
                <a:r>
                  <a:rPr lang="en-US" sz="20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.</a:t>
                </a:r>
                <a:endParaRPr lang="en-US" sz="2000" dirty="0"/>
              </a:p>
            </p:txBody>
          </p:sp>
        </p:grpSp>
        <p:sp>
          <p:nvSpPr>
            <p:cNvPr id="12" name="AutoShape 12"/>
            <p:cNvSpPr/>
            <p:nvPr/>
          </p:nvSpPr>
          <p:spPr>
            <a:xfrm>
              <a:off x="1002665" y="7620000"/>
              <a:ext cx="6858000" cy="762000"/>
            </a:xfrm>
            <a:prstGeom prst="roundRect">
              <a:avLst>
                <a:gd name="adj" fmla="val 10000"/>
              </a:avLst>
            </a:prstGeom>
            <a:solidFill>
              <a:srgbClr val="38B2A6">
                <a:alpha val="1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203200" tIns="101600" rIns="203200" bIns="101600" rtlCol="0" anchor="ctr" anchorCtr="0">
              <a:normAutofit fontScale="92500" lnSpcReduction="20000"/>
            </a:bodyPr>
            <a:lstStyle/>
            <a:p>
              <a:pPr indent="0" algn="ctr">
                <a:lnSpc>
                  <a:spcPct val="116666"/>
                </a:lnSpc>
                <a:defRPr/>
              </a:pPr>
              <a:r>
                <a:rPr lang="en-US" sz="1800" b="1" i="0" u="none" strike="noStrike" dirty="0" err="1">
                  <a:solidFill>
                    <a:srgbClr val="38B2A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Simetria</a:t>
              </a:r>
              <a:r>
                <a:rPr lang="en-US" sz="1800" b="1" i="0" u="none" strike="noStrike" dirty="0">
                  <a:solidFill>
                    <a:srgbClr val="38B2A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1" i="0" u="none" strike="noStrike" dirty="0" err="1">
                  <a:solidFill>
                    <a:srgbClr val="38B2A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Radial: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Estrutura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anatômica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que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permite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ao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animal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captar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estímulos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interagir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com o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ambiente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todas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as </a:t>
              </a:r>
              <a:r>
                <a:rPr lang="en-US" sz="1800" b="0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direções</a:t>
              </a:r>
              <a:r>
                <a:rPr lang="en-US" sz="1800" b="0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  <a:endParaRPr lang="en-US" sz="1100" dirty="0"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 l="14071" r="14071"/>
          <a:stretch>
            <a:fillRect/>
          </a:stretch>
        </p:blipFill>
        <p:spPr>
          <a:xfrm>
            <a:off x="8382000" y="2286000"/>
            <a:ext cx="6858000" cy="6350000"/>
          </a:xfrm>
          <a:prstGeom prst="roundRect">
            <a:avLst>
              <a:gd name="adj" fmla="val 3200"/>
            </a:avLst>
          </a:prstGeom>
          <a:noFill/>
          <a:ln w="25400">
            <a:noFill/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2" presetClass="entr" presetSubtype="2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childTnLst>
                              <p:par>
                                <p:cTn id="14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140" b="-91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solidFill>
            <a:srgbClr val="0B1320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1" i="0" u="none" strike="noStrike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O Sistema Nervoso e a Fisiologia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3069">
            <a:off x="1015365" y="1638300"/>
            <a:ext cx="1422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8B2A6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1016000" y="18415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transição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evolutiva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para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tecidos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verdadeiros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traz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inovações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importante</a:t>
            </a:r>
            <a:r>
              <a:rPr lang="en-US" sz="2000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</a:t>
            </a:r>
            <a:r>
              <a:rPr lang="en-US" sz="2000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</a:t>
            </a:r>
            <a:endParaRPr lang="en-US" sz="2000" dirty="0"/>
          </a:p>
        </p:txBody>
      </p:sp>
      <p:grpSp>
        <p:nvGrpSpPr>
          <p:cNvPr id="6" name="Group 6"/>
          <p:cNvGrpSpPr/>
          <p:nvPr/>
        </p:nvGrpSpPr>
        <p:grpSpPr>
          <a:xfrm>
            <a:off x="1015359" y="3028950"/>
            <a:ext cx="6731641" cy="4591050"/>
            <a:chOff x="1015359" y="3028950"/>
            <a:chExt cx="6731641" cy="4591050"/>
          </a:xfrm>
        </p:grpSpPr>
        <p:sp>
          <p:nvSpPr>
            <p:cNvPr id="7" name="AutoShape 7"/>
            <p:cNvSpPr/>
            <p:nvPr/>
          </p:nvSpPr>
          <p:spPr>
            <a:xfrm>
              <a:off x="1016000" y="3048000"/>
              <a:ext cx="6731000" cy="4572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cxnSp>
          <p:nvCxnSpPr>
            <p:cNvPr id="8" name="Connector 8"/>
            <p:cNvCxnSpPr/>
            <p:nvPr/>
          </p:nvCxnSpPr>
          <p:spPr>
            <a:xfrm rot="-6486">
              <a:off x="1015365" y="3035300"/>
              <a:ext cx="67310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50800" cap="flat" cmpd="sng">
              <a:solidFill>
                <a:srgbClr val="F26430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9" name="AutoShape 9"/>
            <p:cNvSpPr/>
            <p:nvPr/>
          </p:nvSpPr>
          <p:spPr>
            <a:xfrm>
              <a:off x="1422400" y="3454400"/>
              <a:ext cx="5918200" cy="63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800" b="1" i="0" u="none" strike="noStrike">
                  <a:solidFill>
                    <a:srgbClr val="F26430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O Primeiro Sistema Nervoso</a:t>
              </a:r>
              <a:endParaRPr lang="en-US" sz="1100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422400" y="4318000"/>
              <a:ext cx="5918200" cy="292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Surge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aqui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o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primeiro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sistema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nervoso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do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reino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animal.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Trata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-se de um Sistema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difuso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  <a:endParaRPr lang="en-US" sz="1100" dirty="0"/>
            </a:p>
            <a:p>
              <a:pPr marL="228600" indent="-228600" algn="l">
                <a:lnSpc>
                  <a:spcPct val="133333"/>
                </a:lnSpc>
                <a:buClr>
                  <a:srgbClr val="A3B1C6"/>
                </a:buClr>
                <a:buChar char="•"/>
              </a:pP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Sem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cérebro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central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ou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cefalização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  <a:p>
              <a:pPr marL="228600" indent="-228600" algn="l">
                <a:lnSpc>
                  <a:spcPct val="133333"/>
                </a:lnSpc>
                <a:buClr>
                  <a:srgbClr val="A3B1C6"/>
                </a:buClr>
                <a:buChar char="•"/>
              </a:pP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Organizado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em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rede neural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interconectada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não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polarizada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espalhada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por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todo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o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corpo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  <a:p>
              <a:pPr marL="228600" indent="-228600" algn="l">
                <a:lnSpc>
                  <a:spcPct val="133333"/>
                </a:lnSpc>
                <a:buClr>
                  <a:srgbClr val="A3B1C6"/>
                </a:buClr>
                <a:buChar char="•"/>
              </a:pP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Captam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estímulos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táteis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químicos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térmicos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cruciais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para a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defesa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captura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de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alimento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508359" y="3028950"/>
            <a:ext cx="6731641" cy="4591050"/>
            <a:chOff x="8508359" y="3028950"/>
            <a:chExt cx="6731641" cy="4591050"/>
          </a:xfrm>
        </p:grpSpPr>
        <p:sp>
          <p:nvSpPr>
            <p:cNvPr id="12" name="AutoShape 12"/>
            <p:cNvSpPr/>
            <p:nvPr/>
          </p:nvSpPr>
          <p:spPr>
            <a:xfrm>
              <a:off x="8509000" y="3048000"/>
              <a:ext cx="6731000" cy="4572000"/>
            </a:xfrm>
            <a:prstGeom prst="roundRect">
              <a:avLst>
                <a:gd name="adj" fmla="val 0"/>
              </a:avLst>
            </a:prstGeom>
            <a:solidFill>
              <a:srgbClr val="FFFFFF">
                <a:alpha val="6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cxnSp>
          <p:nvCxnSpPr>
            <p:cNvPr id="13" name="Connector 13"/>
            <p:cNvCxnSpPr/>
            <p:nvPr/>
          </p:nvCxnSpPr>
          <p:spPr>
            <a:xfrm rot="-6486">
              <a:off x="8508365" y="3035300"/>
              <a:ext cx="67310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50800" cap="flat" cmpd="sng">
              <a:solidFill>
                <a:srgbClr val="38B2A6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4" name="AutoShape 14"/>
            <p:cNvSpPr/>
            <p:nvPr/>
          </p:nvSpPr>
          <p:spPr>
            <a:xfrm>
              <a:off x="8915400" y="3454400"/>
              <a:ext cx="5918200" cy="63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800" b="1" i="0" u="none" strike="noStrike">
                  <a:solidFill>
                    <a:srgbClr val="38B2A6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Digestão Combinada</a:t>
              </a:r>
              <a:endParaRPr lang="en-US" sz="1100"/>
            </a:p>
          </p:txBody>
        </p:sp>
        <p:sp>
          <p:nvSpPr>
            <p:cNvPr id="15" name="AutoShape 15"/>
            <p:cNvSpPr/>
            <p:nvPr/>
          </p:nvSpPr>
          <p:spPr>
            <a:xfrm>
              <a:off x="8915400" y="4318000"/>
              <a:ext cx="5918200" cy="2921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Sistema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digestório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é 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incomplete 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(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apenas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abertura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para a boca),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ocorrendo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em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duas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etapas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:</a:t>
              </a:r>
              <a:endParaRPr lang="en-US" sz="1100" dirty="0"/>
            </a:p>
            <a:p>
              <a:pPr marL="228600" indent="-228600" algn="l">
                <a:lnSpc>
                  <a:spcPct val="133333"/>
                </a:lnSpc>
                <a:buClr>
                  <a:srgbClr val="FFFFFF"/>
                </a:buClr>
                <a:buChar char="•"/>
              </a:pPr>
              <a:r>
                <a:rPr lang="en-US" sz="18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1.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Extracelular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: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Enzimas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hidrolíticas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agem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no interior da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cavidade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gastrovascular (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celêntero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)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sobre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 presa.</a:t>
              </a:r>
            </a:p>
            <a:p>
              <a:pPr marL="228600" indent="-228600" algn="l">
                <a:lnSpc>
                  <a:spcPct val="133333"/>
                </a:lnSpc>
                <a:buClr>
                  <a:srgbClr val="FFFFFF"/>
                </a:buClr>
                <a:buChar char="•"/>
              </a:pPr>
              <a:r>
                <a:rPr lang="en-US" sz="18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2. </a:t>
              </a:r>
              <a:r>
                <a:rPr lang="en-US" sz="18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Intracelular</a:t>
              </a:r>
              <a:r>
                <a:rPr lang="en-US" sz="18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: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Partículas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semidigeridas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são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fagocitadas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pelas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células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da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gastroderme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finalizando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 </a:t>
              </a:r>
              <a:r>
                <a:rPr lang="en-US" sz="18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absorção</a:t>
              </a:r>
              <a:r>
                <a:rPr lang="en-US" sz="18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childTnLst>
                              <p:par>
                                <p:cTn id="13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Duas Formas, o </a:t>
            </a: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mesmo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</a:t>
            </a: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desenho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corporal</a:t>
            </a:r>
            <a:endParaRPr lang="en-US" sz="1100" dirty="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24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 </a:t>
            </a:r>
            <a:r>
              <a:rPr lang="en-US" sz="24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desenho</a:t>
            </a:r>
            <a:r>
              <a:rPr lang="en-US" sz="24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corporal divide-se </a:t>
            </a:r>
            <a:r>
              <a:rPr lang="en-US" sz="24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em</a:t>
            </a:r>
            <a:r>
              <a:rPr lang="en-US" sz="24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: </a:t>
            </a:r>
            <a:r>
              <a:rPr lang="en-US" sz="24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pólipos</a:t>
            </a:r>
            <a:r>
              <a:rPr lang="en-US" sz="24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e medusas</a:t>
            </a:r>
            <a:endParaRPr lang="en-US" sz="2400" dirty="0"/>
          </a:p>
        </p:txBody>
      </p:sp>
      <p:grpSp>
        <p:nvGrpSpPr>
          <p:cNvPr id="4" name="Group 4"/>
          <p:cNvGrpSpPr/>
          <p:nvPr/>
        </p:nvGrpSpPr>
        <p:grpSpPr>
          <a:xfrm>
            <a:off x="1778000" y="2794000"/>
            <a:ext cx="12700000" cy="4064000"/>
            <a:chOff x="1778000" y="2794000"/>
            <a:chExt cx="12700000" cy="4064000"/>
          </a:xfrm>
        </p:grpSpPr>
        <p:grpSp>
          <p:nvGrpSpPr>
            <p:cNvPr id="5" name="Group 5"/>
            <p:cNvGrpSpPr/>
            <p:nvPr/>
          </p:nvGrpSpPr>
          <p:grpSpPr>
            <a:xfrm>
              <a:off x="1778000" y="2794000"/>
              <a:ext cx="6096000" cy="4064000"/>
              <a:chOff x="1778000" y="2794000"/>
              <a:chExt cx="6096000" cy="4064000"/>
            </a:xfrm>
          </p:grpSpPr>
          <p:sp>
            <p:nvSpPr>
              <p:cNvPr id="6" name="AutoShape 6"/>
              <p:cNvSpPr/>
              <p:nvPr/>
            </p:nvSpPr>
            <p:spPr>
              <a:xfrm>
                <a:off x="1778000" y="2794000"/>
                <a:ext cx="6096000" cy="762000"/>
              </a:xfrm>
              <a:prstGeom prst="roundRect">
                <a:avLst>
                  <a:gd name="adj" fmla="val 6666"/>
                </a:avLst>
              </a:prstGeom>
              <a:solidFill>
                <a:srgbClr val="F26430">
                  <a:alpha val="100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101600" tIns="101600" rIns="101600" bIns="101600" rtlCol="0" anchor="ctr" anchorCtr="0">
                <a:normAutofit/>
              </a:bodyPr>
              <a:lstStyle/>
              <a:p>
                <a:pPr indent="0" algn="ctr">
                  <a:lnSpc>
                    <a:spcPct val="100000"/>
                  </a:lnSpc>
                  <a:defRPr/>
                </a:pPr>
                <a:r>
                  <a:rPr lang="en-US" sz="2400" b="1" i="0" u="none" strike="noStrike">
                    <a:solidFill>
                      <a:srgbClr val="FFFFFF"/>
                    </a:solidFill>
                    <a:latin typeface="Montserrat, sans-serif"/>
                    <a:ea typeface="Montserrat, sans-serif"/>
                    <a:cs typeface="Montserrat, sans-serif"/>
                    <a:sym typeface="Montserrat, sans-serif"/>
                  </a:rPr>
                  <a:t>PÓLIPOS</a:t>
                </a:r>
                <a:endParaRPr lang="en-US" sz="1100"/>
              </a:p>
            </p:txBody>
          </p:sp>
          <p:sp>
            <p:nvSpPr>
              <p:cNvPr id="7" name="AutoShape 7"/>
              <p:cNvSpPr/>
              <p:nvPr/>
            </p:nvSpPr>
            <p:spPr>
              <a:xfrm>
                <a:off x="1778000" y="3683000"/>
                <a:ext cx="6096000" cy="1524000"/>
              </a:xfrm>
              <a:prstGeom prst="roundRect">
                <a:avLst>
                  <a:gd name="adj" fmla="val 3333"/>
                </a:avLst>
              </a:prstGeom>
              <a:solidFill>
                <a:srgbClr val="FFFFFF">
                  <a:alpha val="6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254000" tIns="254000" rIns="254000" bIns="254000" rtlCol="0" anchor="ctr" anchorCtr="0">
                <a:normAutofit lnSpcReduction="10000"/>
              </a:bodyPr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en-US" sz="1800" b="1" i="0" u="none" strike="noStrike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Hábito Sésseo</a:t>
                </a:r>
                <a:br>
                  <a:rPr lang="en-US" sz="1800" b="0" i="0" u="none" strike="noStrike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1800" b="0" i="0" u="none" strike="noStrike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Fixos ao substrato do fundo do mar (anêmonas) ou estruturando colônias (corais).</a:t>
                </a:r>
                <a:endParaRPr lang="en-US" sz="1100"/>
              </a:p>
            </p:txBody>
          </p:sp>
          <p:sp>
            <p:nvSpPr>
              <p:cNvPr id="8" name="AutoShape 8"/>
              <p:cNvSpPr/>
              <p:nvPr/>
            </p:nvSpPr>
            <p:spPr>
              <a:xfrm>
                <a:off x="1778000" y="5334000"/>
                <a:ext cx="6096000" cy="1524000"/>
              </a:xfrm>
              <a:prstGeom prst="roundRect">
                <a:avLst>
                  <a:gd name="adj" fmla="val 3333"/>
                </a:avLst>
              </a:prstGeom>
              <a:solidFill>
                <a:srgbClr val="FFFFFF">
                  <a:alpha val="6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254000" tIns="254000" rIns="254000" bIns="254000" rtlCol="0" anchor="ctr" anchorCtr="0">
                <a:normAutofit lnSpcReduction="10000"/>
              </a:bodyPr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en-US" sz="1800" b="1" i="0" u="none" strike="noStrike" dirty="0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Formato e </a:t>
                </a:r>
                <a:r>
                  <a:rPr lang="en-US" sz="1800" b="1" i="0" u="none" strike="noStrike" dirty="0" err="1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Abertura</a:t>
                </a:r>
                <a:b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Formato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cilíndrico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com a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abertura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(boca) e a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coroa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de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tentáculos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1800" b="1" i="0" u="none" strike="noStrike" dirty="0" err="1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voltadas</a:t>
                </a:r>
                <a:r>
                  <a:rPr lang="en-US" sz="1800" b="1" i="0" u="none" strike="noStrike" dirty="0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para </a:t>
                </a:r>
                <a:r>
                  <a:rPr lang="en-US" sz="1800" b="1" i="0" u="none" strike="noStrike" dirty="0" err="1">
                    <a:solidFill>
                      <a:srgbClr val="F26430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cima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.</a:t>
                </a:r>
                <a:endParaRPr lang="en-US" sz="1100" dirty="0"/>
              </a:p>
            </p:txBody>
          </p:sp>
        </p:grpSp>
        <p:cxnSp>
          <p:nvCxnSpPr>
            <p:cNvPr id="9" name="Connector 9"/>
            <p:cNvCxnSpPr/>
            <p:nvPr/>
          </p:nvCxnSpPr>
          <p:spPr>
            <a:xfrm rot="5387722">
              <a:off x="6349365" y="4813300"/>
              <a:ext cx="35560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12700" cap="flat" cmpd="sng">
              <a:solidFill>
                <a:srgbClr val="A3B1C6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" name="AutoShape 10"/>
            <p:cNvSpPr/>
            <p:nvPr/>
          </p:nvSpPr>
          <p:spPr>
            <a:xfrm>
              <a:off x="7823200" y="2882900"/>
              <a:ext cx="609600" cy="609600"/>
            </a:xfrm>
            <a:prstGeom prst="ellipse">
              <a:avLst/>
            </a:prstGeom>
            <a:solidFill>
              <a:srgbClr val="0B1320">
                <a:alpha val="100000"/>
              </a:srgbClr>
            </a:solidFill>
            <a:ln w="12700" cap="flat" cmpd="sng">
              <a:solidFill>
                <a:srgbClr val="A3B1C6">
                  <a:alpha val="4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 fontScale="77500" lnSpcReduction="20000"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600" b="1" i="0" u="none" strike="noStrike">
                  <a:solidFill>
                    <a:srgbClr val="A3B1C6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VS</a:t>
              </a:r>
              <a:endParaRPr lang="en-US" sz="1100"/>
            </a:p>
          </p:txBody>
        </p:sp>
        <p:sp>
          <p:nvSpPr>
            <p:cNvPr id="11" name="AutoShape 11"/>
            <p:cNvSpPr/>
            <p:nvPr/>
          </p:nvSpPr>
          <p:spPr>
            <a:xfrm>
              <a:off x="7493000" y="4267200"/>
              <a:ext cx="1270000" cy="355600"/>
            </a:xfrm>
            <a:prstGeom prst="roundRect">
              <a:avLst>
                <a:gd name="adj" fmla="val 50000"/>
              </a:avLst>
            </a:prstGeom>
            <a:solidFill>
              <a:srgbClr val="0B1320">
                <a:alpha val="100000"/>
              </a:srgbClr>
            </a:solidFill>
            <a:ln w="12700" cap="flat" cmpd="sng">
              <a:solidFill>
                <a:srgbClr val="A3B1C6">
                  <a:alpha val="4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 fontScale="25000" lnSpcReduction="20000"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100" b="1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Locomoção</a:t>
              </a:r>
              <a:endParaRPr lang="en-US" sz="1100"/>
            </a:p>
          </p:txBody>
        </p:sp>
        <p:sp>
          <p:nvSpPr>
            <p:cNvPr id="12" name="AutoShape 12"/>
            <p:cNvSpPr/>
            <p:nvPr/>
          </p:nvSpPr>
          <p:spPr>
            <a:xfrm>
              <a:off x="7493000" y="5918200"/>
              <a:ext cx="1270000" cy="355600"/>
            </a:xfrm>
            <a:prstGeom prst="roundRect">
              <a:avLst>
                <a:gd name="adj" fmla="val 50000"/>
              </a:avLst>
            </a:prstGeom>
            <a:solidFill>
              <a:srgbClr val="0B1320">
                <a:alpha val="100000"/>
              </a:srgbClr>
            </a:solidFill>
            <a:ln w="12700" cap="flat" cmpd="sng">
              <a:solidFill>
                <a:srgbClr val="A3B1C6">
                  <a:alpha val="40000"/>
                </a:srgbClr>
              </a:solidFill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 fontScale="25000" lnSpcReduction="20000"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100" b="1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Abertura</a:t>
              </a:r>
              <a:endParaRPr lang="en-US" sz="1100"/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8382000" y="2794000"/>
              <a:ext cx="6096000" cy="4064000"/>
              <a:chOff x="8382000" y="2794000"/>
              <a:chExt cx="6096000" cy="4064000"/>
            </a:xfrm>
          </p:grpSpPr>
          <p:sp>
            <p:nvSpPr>
              <p:cNvPr id="14" name="AutoShape 14"/>
              <p:cNvSpPr/>
              <p:nvPr/>
            </p:nvSpPr>
            <p:spPr>
              <a:xfrm>
                <a:off x="8382000" y="2794000"/>
                <a:ext cx="6096000" cy="762000"/>
              </a:xfrm>
              <a:prstGeom prst="roundRect">
                <a:avLst>
                  <a:gd name="adj" fmla="val 6666"/>
                </a:avLst>
              </a:prstGeom>
              <a:solidFill>
                <a:srgbClr val="38B2A6">
                  <a:alpha val="100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101600" tIns="101600" rIns="101600" bIns="101600" rtlCol="0" anchor="ctr" anchorCtr="0">
                <a:normAutofit/>
              </a:bodyPr>
              <a:lstStyle/>
              <a:p>
                <a:pPr indent="0" algn="ctr">
                  <a:lnSpc>
                    <a:spcPct val="100000"/>
                  </a:lnSpc>
                  <a:defRPr/>
                </a:pPr>
                <a:r>
                  <a:rPr lang="en-US" sz="2400" b="1" i="0" u="none" strike="noStrike">
                    <a:solidFill>
                      <a:srgbClr val="FFFFFF"/>
                    </a:solidFill>
                    <a:latin typeface="Montserrat, sans-serif"/>
                    <a:ea typeface="Montserrat, sans-serif"/>
                    <a:cs typeface="Montserrat, sans-serif"/>
                    <a:sym typeface="Montserrat, sans-serif"/>
                  </a:rPr>
                  <a:t>MEDUSAS</a:t>
                </a:r>
                <a:endParaRPr lang="en-US" sz="1100"/>
              </a:p>
            </p:txBody>
          </p:sp>
          <p:sp>
            <p:nvSpPr>
              <p:cNvPr id="15" name="AutoShape 15"/>
              <p:cNvSpPr/>
              <p:nvPr/>
            </p:nvSpPr>
            <p:spPr>
              <a:xfrm>
                <a:off x="8382000" y="3683000"/>
                <a:ext cx="6096000" cy="1524000"/>
              </a:xfrm>
              <a:prstGeom prst="roundRect">
                <a:avLst>
                  <a:gd name="adj" fmla="val 3333"/>
                </a:avLst>
              </a:prstGeom>
              <a:solidFill>
                <a:srgbClr val="FFFFFF">
                  <a:alpha val="6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254000" tIns="254000" rIns="254000" bIns="254000" rtlCol="0" anchor="ctr" anchorCtr="0">
                <a:normAutofit lnSpcReduction="10000"/>
              </a:bodyPr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en-US" sz="1800" b="1" i="0" u="none" strike="noStrike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Livres-Natantes</a:t>
                </a:r>
                <a:br>
                  <a:rPr lang="en-US" sz="1800" b="0" i="0" u="none" strike="noStrike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1800" b="0" i="0" u="none" strike="noStrike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Organismos de vida livre que se movem ativamente ou flutuam nas correntes oceânicas.</a:t>
                </a:r>
                <a:endParaRPr lang="en-US" sz="1100"/>
              </a:p>
            </p:txBody>
          </p:sp>
          <p:sp>
            <p:nvSpPr>
              <p:cNvPr id="16" name="AutoShape 16"/>
              <p:cNvSpPr/>
              <p:nvPr/>
            </p:nvSpPr>
            <p:spPr>
              <a:xfrm>
                <a:off x="8382000" y="5334000"/>
                <a:ext cx="6096000" cy="1524000"/>
              </a:xfrm>
              <a:prstGeom prst="roundRect">
                <a:avLst>
                  <a:gd name="adj" fmla="val 3333"/>
                </a:avLst>
              </a:prstGeom>
              <a:solidFill>
                <a:srgbClr val="FFFFFF">
                  <a:alpha val="6000"/>
                </a:srgbClr>
              </a:solidFill>
              <a:ln w="25400" cap="flat" cmpd="sng">
                <a:noFill/>
                <a:prstDash val="solid"/>
                <a:round/>
              </a:ln>
            </p:spPr>
            <p:txBody>
              <a:bodyPr wrap="square" lIns="254000" tIns="254000" rIns="254000" bIns="254000" rtlCol="0" anchor="ctr" anchorCtr="0">
                <a:normAutofit lnSpcReduction="10000"/>
              </a:bodyPr>
              <a:lstStyle/>
              <a:p>
                <a:pPr indent="0" algn="ctr">
                  <a:lnSpc>
                    <a:spcPct val="125000"/>
                  </a:lnSpc>
                  <a:defRPr/>
                </a:pPr>
                <a:r>
                  <a:rPr lang="en-US" sz="1800" b="1" i="0" u="none" strike="noStrike" dirty="0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Formato de </a:t>
                </a:r>
                <a:r>
                  <a:rPr lang="en-US" sz="1800" b="1" i="0" u="none" strike="noStrike" dirty="0" err="1">
                    <a:solidFill>
                      <a:srgbClr val="FFFFFF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guarda-chuvas</a:t>
                </a:r>
                <a:b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</a:b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Corpo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parecido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com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guarda-chuva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, com boca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subrevelar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e </a:t>
                </a:r>
                <a:r>
                  <a:rPr lang="en-US" sz="1800" b="0" i="0" u="none" strike="noStrike" dirty="0" err="1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tentáculos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</a:t>
                </a:r>
                <a:r>
                  <a:rPr lang="en-US" sz="1800" b="1" i="0" u="none" strike="noStrike" dirty="0" err="1">
                    <a:solidFill>
                      <a:srgbClr val="38B2A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direcionados</a:t>
                </a:r>
                <a:r>
                  <a:rPr lang="en-US" sz="1800" b="1" i="0" u="none" strike="noStrike" dirty="0">
                    <a:solidFill>
                      <a:srgbClr val="38B2A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 para </a:t>
                </a:r>
                <a:r>
                  <a:rPr lang="en-US" sz="1800" b="1" i="0" u="none" strike="noStrike" dirty="0" err="1">
                    <a:solidFill>
                      <a:srgbClr val="38B2A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baixo</a:t>
                </a:r>
                <a:r>
                  <a:rPr lang="en-US" sz="1800" b="0" i="0" u="none" strike="noStrike" dirty="0">
                    <a:solidFill>
                      <a:srgbClr val="A3B1C6"/>
                    </a:solidFill>
                    <a:latin typeface="Inter, sans-serif"/>
                    <a:ea typeface="Inter, sans-serif"/>
                    <a:cs typeface="Inter, sans-serif"/>
                    <a:sym typeface="Inter, sans-serif"/>
                  </a:rPr>
                  <a:t>.</a:t>
                </a:r>
                <a:endParaRPr lang="en-US" sz="1100" dirty="0"/>
              </a:p>
            </p:txBody>
          </p:sp>
        </p:grpSp>
      </p:grpSp>
      <p:sp>
        <p:nvSpPr>
          <p:cNvPr id="17" name="AutoShape 17"/>
          <p:cNvSpPr/>
          <p:nvPr/>
        </p:nvSpPr>
        <p:spPr>
          <a:xfrm>
            <a:off x="1778000" y="7366000"/>
            <a:ext cx="12700000" cy="635000"/>
          </a:xfrm>
          <a:prstGeom prst="roundRect">
            <a:avLst>
              <a:gd name="adj" fmla="val 8000"/>
            </a:avLst>
          </a:prstGeom>
          <a:solidFill>
            <a:srgbClr val="FFFFFF">
              <a:alpha val="2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254000" tIns="101600" rIns="254000" bIns="101600" rtlCol="0" anchor="ctr" anchorCtr="0">
            <a:normAutofit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Em </a:t>
            </a:r>
            <a:r>
              <a:rPr lang="en-US" sz="1800" b="1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comum</a:t>
            </a:r>
            <a:r>
              <a:rPr lang="en-US" sz="1800" b="1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: 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Ambas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compartilham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a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mesma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câmara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de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processamento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metabólico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: a </a:t>
            </a:r>
            <a:r>
              <a:rPr lang="en-US" sz="1800" b="1" i="0" u="none" strike="noStrike" dirty="0" err="1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Cavidade</a:t>
            </a:r>
            <a:r>
              <a:rPr lang="en-US" sz="1800" b="1" i="0" u="none" strike="noStrike" dirty="0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Gastrovascular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2347" r="22347"/>
          <a:stretch>
            <a:fillRect/>
          </a:stretch>
        </p:blipFill>
        <p:spPr>
          <a:xfrm>
            <a:off x="0" y="0"/>
            <a:ext cx="7620000" cy="9144000"/>
          </a:xfrm>
          <a:prstGeom prst="rect">
            <a:avLst/>
          </a:prstGeom>
          <a:noFill/>
          <a:ln w="25400">
            <a:noFill/>
            <a:prstDash val="solid"/>
          </a:ln>
        </p:spPr>
      </p:pic>
      <p:grpSp>
        <p:nvGrpSpPr>
          <p:cNvPr id="3" name="Group 3"/>
          <p:cNvGrpSpPr/>
          <p:nvPr/>
        </p:nvGrpSpPr>
        <p:grpSpPr>
          <a:xfrm>
            <a:off x="8381357" y="1269999"/>
            <a:ext cx="7112643" cy="7073285"/>
            <a:chOff x="8381357" y="1270000"/>
            <a:chExt cx="7112643" cy="6198064"/>
          </a:xfrm>
        </p:grpSpPr>
        <p:sp>
          <p:nvSpPr>
            <p:cNvPr id="4" name="AutoShape 4"/>
            <p:cNvSpPr/>
            <p:nvPr/>
          </p:nvSpPr>
          <p:spPr>
            <a:xfrm>
              <a:off x="8382000" y="1270000"/>
              <a:ext cx="7112000" cy="1524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44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Cnidócito:</a:t>
              </a:r>
              <a:br>
                <a:rPr lang="en-US" sz="44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</a:br>
              <a:r>
                <a:rPr lang="en-US" sz="44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A Arma do Filo</a:t>
              </a:r>
              <a:endParaRPr lang="en-US" sz="1100"/>
            </a:p>
          </p:txBody>
        </p:sp>
        <p:cxnSp>
          <p:nvCxnSpPr>
            <p:cNvPr id="5" name="Connector 5"/>
            <p:cNvCxnSpPr/>
            <p:nvPr/>
          </p:nvCxnSpPr>
          <p:spPr>
            <a:xfrm rot="-6138">
              <a:off x="8381365" y="3035300"/>
              <a:ext cx="71120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F26430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6" name="AutoShape 6"/>
            <p:cNvSpPr/>
            <p:nvPr/>
          </p:nvSpPr>
          <p:spPr>
            <a:xfrm>
              <a:off x="8381357" y="3078504"/>
              <a:ext cx="7112000" cy="438956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Autofit/>
            </a:bodyPr>
            <a:lstStyle/>
            <a:p>
              <a:pPr indent="0" algn="l">
                <a:lnSpc>
                  <a:spcPct val="137500"/>
                </a:lnSpc>
                <a:defRPr/>
              </a:pP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marca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registrada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desse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filo é o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cnidócito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(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ou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cnidoblasto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)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célula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localizada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principalmente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nos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tentáculos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para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ataque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defesa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letais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  <a:endParaRPr lang="en-US" sz="1600" dirty="0"/>
            </a:p>
            <a:p>
              <a:pPr indent="0" algn="l">
                <a:lnSpc>
                  <a:spcPct val="137500"/>
                </a:lnSpc>
                <a:spcBef>
                  <a:spcPts val="2400"/>
                </a:spcBef>
              </a:pP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cápsula</a:t>
              </a: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interna: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Nematocisto</a:t>
              </a:r>
              <a:b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organela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que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armazena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um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filamento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embebido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em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líquido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altamente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urticante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  <a:p>
              <a:pPr indent="0" algn="l">
                <a:lnSpc>
                  <a:spcPct val="137500"/>
                </a:lnSpc>
                <a:spcBef>
                  <a:spcPts val="2400"/>
                </a:spcBef>
              </a:pP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gatilho</a:t>
              </a: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químico</a:t>
              </a: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físico</a:t>
              </a:r>
              <a:b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Quando o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gatilho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externo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(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cnidocílio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)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toca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vítima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ocorre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um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afluxo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cálcio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Uma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pressão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osmótica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colossal (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até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150 atm)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força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o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disparo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imediato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do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filamento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farpado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</a:p>
            <a:p>
              <a:pPr indent="0" algn="l">
                <a:lnSpc>
                  <a:spcPct val="137500"/>
                </a:lnSpc>
                <a:spcBef>
                  <a:spcPts val="2400"/>
                </a:spcBef>
              </a:pPr>
              <a:r>
                <a:rPr lang="en-US" sz="1600" b="1" i="0" u="none" strike="noStrike" dirty="0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As </a:t>
              </a:r>
              <a:r>
                <a:rPr lang="en-US" sz="1600" b="1" i="0" u="none" strike="noStrike" dirty="0" err="1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toxinas</a:t>
              </a:r>
              <a:b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Perfuram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tecidos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para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injetar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toxinas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com alto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poder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necrótico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hemolítico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ou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neurotóxico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presa.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Diversidade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: </a:t>
            </a: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Construtores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de </a:t>
            </a:r>
            <a:r>
              <a:rPr lang="en-US" sz="4400" b="1" i="0" u="none" strike="noStrike" dirty="0" err="1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Colônias</a:t>
            </a:r>
            <a:r>
              <a:rPr lang="en-US" sz="4400" b="1" i="0" u="none" strike="noStrike" dirty="0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 Gigantes</a:t>
            </a:r>
            <a:endParaRPr lang="en-US" sz="1100" dirty="0"/>
          </a:p>
        </p:txBody>
      </p:sp>
      <p:grpSp>
        <p:nvGrpSpPr>
          <p:cNvPr id="3" name="Group 3"/>
          <p:cNvGrpSpPr/>
          <p:nvPr/>
        </p:nvGrpSpPr>
        <p:grpSpPr>
          <a:xfrm>
            <a:off x="1016000" y="2032000"/>
            <a:ext cx="6858000" cy="6858000"/>
            <a:chOff x="1016000" y="2032000"/>
            <a:chExt cx="6858000" cy="685800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9237" b="9237"/>
            <a:stretch>
              <a:fillRect/>
            </a:stretch>
          </p:blipFill>
          <p:spPr>
            <a:xfrm>
              <a:off x="1016000" y="2032000"/>
              <a:ext cx="6858000" cy="4064000"/>
            </a:xfrm>
            <a:prstGeom prst="roundRect">
              <a:avLst>
                <a:gd name="adj" fmla="val 2500"/>
              </a:avLst>
            </a:prstGeom>
            <a:noFill/>
            <a:ln w="25400">
              <a:noFill/>
              <a:prstDash val="solid"/>
            </a:ln>
          </p:spPr>
        </p:pic>
        <p:sp>
          <p:nvSpPr>
            <p:cNvPr id="5" name="AutoShape 5"/>
            <p:cNvSpPr/>
            <p:nvPr/>
          </p:nvSpPr>
          <p:spPr>
            <a:xfrm>
              <a:off x="1016000" y="6350000"/>
              <a:ext cx="6858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85000" lnSpcReduction="2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800" b="1" i="0" u="none" strike="noStrike">
                  <a:solidFill>
                    <a:srgbClr val="F26430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Classe Hydrozoa</a:t>
              </a:r>
              <a:endParaRPr lang="en-US" sz="1100"/>
            </a:p>
          </p:txBody>
        </p:sp>
        <p:sp>
          <p:nvSpPr>
            <p:cNvPr id="6" name="AutoShape 6"/>
            <p:cNvSpPr/>
            <p:nvPr/>
          </p:nvSpPr>
          <p:spPr>
            <a:xfrm>
              <a:off x="1016000" y="6985000"/>
              <a:ext cx="6858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29166"/>
                </a:lnSpc>
                <a:defRPr/>
              </a:pP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Abriga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espécies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de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água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doce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(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hidras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) 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colônias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flutuantes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extremamente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polimórficas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A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caravela-portuguesa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possui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indivíduos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diferentes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que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dividem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perfeitamente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as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funções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: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flutuação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captura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digestão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reprodução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</a:t>
              </a:r>
              <a:endParaRPr lang="en-US" sz="1100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382000" y="2032000"/>
            <a:ext cx="6858000" cy="6858000"/>
            <a:chOff x="8382000" y="2032000"/>
            <a:chExt cx="6858000" cy="6858000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4"/>
            <a:srcRect l="5702" r="5702"/>
            <a:stretch>
              <a:fillRect/>
            </a:stretch>
          </p:blipFill>
          <p:spPr>
            <a:xfrm>
              <a:off x="8382000" y="2032000"/>
              <a:ext cx="6858000" cy="4064000"/>
            </a:xfrm>
            <a:prstGeom prst="roundRect">
              <a:avLst>
                <a:gd name="adj" fmla="val 2500"/>
              </a:avLst>
            </a:prstGeom>
            <a:noFill/>
            <a:ln w="25400">
              <a:noFill/>
              <a:prstDash val="solid"/>
            </a:ln>
          </p:spPr>
        </p:pic>
        <p:sp>
          <p:nvSpPr>
            <p:cNvPr id="9" name="AutoShape 9"/>
            <p:cNvSpPr/>
            <p:nvPr/>
          </p:nvSpPr>
          <p:spPr>
            <a:xfrm>
              <a:off x="8382000" y="6350000"/>
              <a:ext cx="6858000" cy="508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85000" lnSpcReduction="20000"/>
            </a:bodyPr>
            <a:lstStyle/>
            <a:p>
              <a:pPr indent="0" algn="l">
                <a:lnSpc>
                  <a:spcPct val="100000"/>
                </a:lnSpc>
                <a:defRPr/>
              </a:pPr>
              <a:r>
                <a:rPr lang="en-US" sz="2800" b="1" i="0" u="none" strike="noStrike">
                  <a:solidFill>
                    <a:srgbClr val="38B2A6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Classe Scyphozoa</a:t>
              </a:r>
              <a:endParaRPr lang="en-US" sz="1100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8382000" y="6985000"/>
              <a:ext cx="6858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/>
            </a:bodyPr>
            <a:lstStyle/>
            <a:p>
              <a:pPr indent="0" algn="l">
                <a:lnSpc>
                  <a:spcPct val="129166"/>
                </a:lnSpc>
                <a:defRPr/>
              </a:pP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As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tradicionais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gigantes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1" i="0" u="none" strike="noStrike" dirty="0" err="1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águas-vivas</a:t>
              </a:r>
              <a:r>
                <a:rPr lang="en-US" sz="1600" b="1" i="0" u="none" strike="noStrike" dirty="0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marinhas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A medusa é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sua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fase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dominante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,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contendo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mesogleia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excepcionalmente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grossa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.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Podem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atingir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até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dois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metros de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diâmetro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na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umbrela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 (ex: juba-de-</a:t>
              </a:r>
              <a:r>
                <a:rPr lang="en-US" sz="1600" b="0" i="0" u="none" strike="noStrike" dirty="0" err="1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leão</a:t>
              </a:r>
              <a:r>
                <a:rPr lang="en-US" sz="1600" b="0" i="0" u="none" strike="noStrike" dirty="0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).</a:t>
              </a:r>
              <a:endParaRPr lang="en-US" sz="1100" dirty="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childTnLst>
                              <p:par>
                                <p:cTn id="13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16666" r="16666"/>
          <a:stretch>
            <a:fillRect/>
          </a:stretch>
        </p:blipFill>
        <p:spPr>
          <a:xfrm>
            <a:off x="762000" y="762000"/>
            <a:ext cx="7620000" cy="7620000"/>
          </a:xfrm>
          <a:prstGeom prst="roundRect">
            <a:avLst>
              <a:gd name="adj" fmla="val 2000"/>
            </a:avLst>
          </a:prstGeom>
          <a:noFill/>
          <a:ln w="25400">
            <a:noFill/>
            <a:prstDash val="solid"/>
          </a:ln>
        </p:spPr>
      </p:pic>
      <p:grpSp>
        <p:nvGrpSpPr>
          <p:cNvPr id="3" name="Group 3"/>
          <p:cNvGrpSpPr/>
          <p:nvPr/>
        </p:nvGrpSpPr>
        <p:grpSpPr>
          <a:xfrm>
            <a:off x="8889359" y="762000"/>
            <a:ext cx="6604641" cy="6985000"/>
            <a:chOff x="8889359" y="762000"/>
            <a:chExt cx="6604641" cy="6985000"/>
          </a:xfrm>
        </p:grpSpPr>
        <p:sp>
          <p:nvSpPr>
            <p:cNvPr id="4" name="AutoShape 4"/>
            <p:cNvSpPr/>
            <p:nvPr/>
          </p:nvSpPr>
          <p:spPr>
            <a:xfrm>
              <a:off x="8890000" y="762000"/>
              <a:ext cx="6604000" cy="127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 lnSpcReduction="20000"/>
            </a:bodyPr>
            <a:lstStyle/>
            <a:p>
              <a:pPr indent="0" algn="l">
                <a:lnSpc>
                  <a:spcPct val="95833"/>
                </a:lnSpc>
                <a:defRPr/>
              </a:pPr>
              <a:r>
                <a:rPr lang="en-US" sz="4400" b="1" i="0" u="none" strike="noStrike" dirty="0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Anthozoa: </a:t>
              </a:r>
              <a:r>
                <a:rPr lang="en-US" sz="4400" b="1" i="0" u="none" strike="noStrike" dirty="0" err="1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Simbiose</a:t>
              </a:r>
              <a:r>
                <a:rPr lang="en-US" sz="4400" b="1" i="0" u="none" strike="noStrike" dirty="0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 </a:t>
              </a:r>
              <a:r>
                <a:rPr lang="en-US" sz="4400" b="1" i="0" u="none" strike="noStrike" dirty="0" err="1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Ecológica</a:t>
              </a:r>
              <a:endParaRPr lang="en-US" sz="1100" dirty="0"/>
            </a:p>
          </p:txBody>
        </p:sp>
        <p:cxnSp>
          <p:nvCxnSpPr>
            <p:cNvPr id="5" name="Connector 5"/>
            <p:cNvCxnSpPr/>
            <p:nvPr/>
          </p:nvCxnSpPr>
          <p:spPr>
            <a:xfrm rot="-6611">
              <a:off x="8889365" y="2273300"/>
              <a:ext cx="66040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38B2A6">
                  <a:alpha val="10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6" name="AutoShape 6"/>
            <p:cNvSpPr/>
            <p:nvPr/>
          </p:nvSpPr>
          <p:spPr>
            <a:xfrm>
              <a:off x="8890000" y="2667000"/>
              <a:ext cx="6604000" cy="5080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/>
            </a:bodyPr>
            <a:lstStyle/>
            <a:p>
              <a:pPr indent="0" algn="l">
                <a:lnSpc>
                  <a:spcPct val="133333"/>
                </a:lnSpc>
                <a:defRPr/>
              </a:pPr>
              <a:r>
                <a:rPr lang="en-US" sz="18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 classe Anthozoa não possui medusas, existindo puramente na forma de pólipos (como anêmonas-do-mar e os pilares de cálcio dos recifes).</a:t>
              </a:r>
              <a:endParaRPr lang="en-US" sz="1100"/>
            </a:p>
            <a:p>
              <a:pPr indent="0" algn="l">
                <a:lnSpc>
                  <a:spcPct val="133333"/>
                </a:lnSpc>
                <a:spcBef>
                  <a:spcPts val="2000"/>
                </a:spcBef>
              </a:pPr>
              <a:r>
                <a:rPr lang="en-US" sz="2000" b="1" i="0" u="none" strike="noStrike">
                  <a:solidFill>
                    <a:srgbClr val="38B2A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A Força das Zooxantelas</a:t>
              </a:r>
              <a:br>
                <a:rPr lang="en-US" sz="18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8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Esses corais mantêm uma união inseparável com algas unicelulares (zooxantelas), que realizam a fotossíntese e os alimentam, fornecendo suas cores vibrantes e energia essencial para a calcificação.</a:t>
              </a:r>
            </a:p>
            <a:p>
              <a:pPr indent="0" algn="l">
                <a:lnSpc>
                  <a:spcPct val="133333"/>
                </a:lnSpc>
                <a:spcBef>
                  <a:spcPts val="2000"/>
                </a:spcBef>
              </a:pPr>
              <a:r>
                <a:rPr lang="en-US" sz="2000" b="1" i="0" u="none" strike="noStrike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 Branqueamento (Bleaching)</a:t>
              </a:r>
              <a:br>
                <a:rPr lang="en-US" sz="18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8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Sob o aumento da temperatura da água oceânica (estresse oxidativo), os corais expulsam suas algas parcerias. O tecido fica translúcido, revelando o esqueleto banco. Se persistir, morrem de inanição, resultando no colapso daquele ecossistema.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740" b="-874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256000" cy="9144000"/>
          </a:xfrm>
          <a:prstGeom prst="roundRect">
            <a:avLst>
              <a:gd name="adj" fmla="val 0"/>
            </a:avLst>
          </a:prstGeom>
          <a:solidFill>
            <a:srgbClr val="0B1320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101600" tIns="101600" rIns="101600" bIns="1016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1016000" y="1016000"/>
            <a:ext cx="7620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85000" lnSpcReduction="10000"/>
          </a:bodyPr>
          <a:lstStyle/>
          <a:p>
            <a:pPr indent="0" algn="l">
              <a:lnSpc>
                <a:spcPct val="100000"/>
              </a:lnSpc>
              <a:defRPr/>
            </a:pPr>
            <a:r>
              <a:rPr lang="en-US" sz="4400" b="1" i="0" u="none" strike="noStrike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A Letalidade dos Cubozoários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6611">
            <a:off x="1015365" y="1892300"/>
            <a:ext cx="660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26430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" name="AutoShape 5"/>
          <p:cNvSpPr/>
          <p:nvPr/>
        </p:nvSpPr>
        <p:spPr>
          <a:xfrm>
            <a:off x="1016000" y="2413000"/>
            <a:ext cx="7112000" cy="1524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As </a:t>
            </a:r>
            <a:r>
              <a:rPr lang="en-US" sz="2000" b="1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cubomedusas</a:t>
            </a:r>
            <a:r>
              <a:rPr lang="en-US" sz="2000" b="1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(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águas-vivas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cúbicas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)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quebram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o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padrão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 Elas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nadam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ativa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e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agilmente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para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perseguir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e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interceptar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presas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, 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contrariando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o simples "</a:t>
            </a:r>
            <a:r>
              <a:rPr lang="en-US" sz="20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flutuar</a:t>
            </a:r>
            <a:r>
              <a:rPr lang="en-US" sz="20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".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1015358" y="3937000"/>
            <a:ext cx="7112000" cy="1270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l">
              <a:lnSpc>
                <a:spcPct val="133333"/>
              </a:lnSpc>
              <a:defRPr/>
            </a:pPr>
            <a:r>
              <a:rPr lang="en-US" sz="1800" b="1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Olhos</a:t>
            </a:r>
            <a:r>
              <a:rPr lang="en-US" sz="1800" b="1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com Lentes (</a:t>
            </a:r>
            <a:r>
              <a:rPr lang="en-US" sz="1800" b="1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Ropálios</a:t>
            </a:r>
            <a:r>
              <a:rPr lang="en-US" sz="1800" b="1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)</a:t>
            </a:r>
            <a:b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</a:b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Uma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visão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incrivelmente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complexa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para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os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cnidários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Possuem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órgãos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sensoriais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que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não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só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detectam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luz, mas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conseguem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de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fato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1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focar</a:t>
            </a:r>
            <a:r>
              <a:rPr lang="en-US" sz="1800" b="1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imagens 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reais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ao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redor</a:t>
            </a:r>
            <a:r>
              <a:rPr lang="en-US" sz="1800" b="0" i="0" u="none" strike="noStrike" dirty="0">
                <a:solidFill>
                  <a:srgbClr val="A3B1C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</a:t>
            </a:r>
            <a:endParaRPr lang="en-US" sz="1000" dirty="0"/>
          </a:p>
        </p:txBody>
      </p:sp>
      <p:sp>
        <p:nvSpPr>
          <p:cNvPr id="7" name="AutoShape 7"/>
          <p:cNvSpPr/>
          <p:nvPr/>
        </p:nvSpPr>
        <p:spPr>
          <a:xfrm>
            <a:off x="1016000" y="6096000"/>
            <a:ext cx="7112000" cy="1905000"/>
          </a:xfrm>
          <a:prstGeom prst="roundRect">
            <a:avLst>
              <a:gd name="adj" fmla="val 5333"/>
            </a:avLst>
          </a:prstGeom>
          <a:solidFill>
            <a:srgbClr val="F26430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wrap="square" lIns="304800" tIns="101600" rIns="304800" bIns="101600" rtlCol="0" anchor="ctr" anchorCtr="0">
            <a:normAutofit fontScale="92500" lnSpcReduction="10000"/>
          </a:bodyPr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 dirty="0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O Terror de </a:t>
            </a:r>
            <a:r>
              <a:rPr lang="en-US" sz="2200" b="1" i="1" u="none" strike="noStrike" dirty="0" err="1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Chironex</a:t>
            </a:r>
            <a:r>
              <a:rPr lang="en-US" sz="2200" b="1" i="1" u="none" strike="noStrike" dirty="0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200" b="1" i="1" u="none" strike="noStrike" dirty="0" err="1">
                <a:solidFill>
                  <a:srgbClr val="F26430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fleckeri</a:t>
            </a:r>
            <a:b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</a:br>
            <a:b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</a:b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temível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vespa-do-mar. Seu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veneno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de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ação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profunda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carrega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cardiotoxinas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mortais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,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causando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parada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cardiorrespiratória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em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humanos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num tempo brutal de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cinco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1800" b="0" i="0" u="none" strike="noStrike" dirty="0" err="1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minutos</a:t>
            </a:r>
            <a:r>
              <a:rPr lang="en-US" sz="1800" b="0" i="0" u="none" strike="noStrike" dirty="0">
                <a:solidFill>
                  <a:srgbClr val="FFFFFF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.</a:t>
            </a:r>
            <a:endParaRPr lang="en-US" sz="1100" dirty="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7273" r="17273"/>
          <a:stretch>
            <a:fillRect/>
          </a:stretch>
        </p:blipFill>
        <p:spPr>
          <a:xfrm>
            <a:off x="9144000" y="1016000"/>
            <a:ext cx="6096000" cy="6985000"/>
          </a:xfrm>
          <a:prstGeom prst="roundRect">
            <a:avLst>
              <a:gd name="adj" fmla="val 3333"/>
            </a:avLst>
          </a:prstGeom>
          <a:noFill/>
          <a:ln w="25400">
            <a:noFill/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childTnLst>
                              <p:par>
                                <p:cTn id="13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childTnLst>
                              <p:par>
                                <p:cTn id="17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childTnLst>
                              <p:par>
                                <p:cTn id="21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32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" y="762000"/>
            <a:ext cx="14224000" cy="762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rmAutofit fontScale="92500" lnSpcReduction="20000"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4400" b="1" i="0" u="none" strike="noStrike">
                <a:solidFill>
                  <a:srgbClr val="FFFFFF"/>
                </a:solidFill>
                <a:latin typeface="Montserrat, sans-serif"/>
                <a:ea typeface="Montserrat, sans-serif"/>
                <a:cs typeface="Montserrat, sans-serif"/>
                <a:sym typeface="Montserrat, sans-serif"/>
              </a:rPr>
              <a:t>Metagênese: Alternância de Gerações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016000" y="1651000"/>
            <a:ext cx="14224000" cy="381000"/>
          </a:xfrm>
          <a:prstGeom prst="rect">
            <a:avLst/>
          </a:prstGeom>
          <a:noFill/>
          <a:ln w="16933" cap="flat" cmpd="sng">
            <a:noFill/>
            <a:prstDash val="solid"/>
            <a:round/>
          </a:ln>
        </p:spPr>
        <p:txBody>
          <a:bodyPr wrap="square" lIns="101600" tIns="101600" rIns="101600" bIns="101600" rtlCol="0" anchor="t" anchorCtr="0">
            <a:noAutofit/>
          </a:bodyPr>
          <a:lstStyle/>
          <a:p>
            <a:pPr indent="0" algn="ctr">
              <a:lnSpc>
                <a:spcPct val="100000"/>
              </a:lnSpc>
              <a:defRPr/>
            </a:pP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As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fases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polipoides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assexuadas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alternam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-se com as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medusoides</a:t>
            </a:r>
            <a:r>
              <a:rPr lang="en-US" sz="2000" b="0" i="0" u="none" strike="noStrike" dirty="0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 </a:t>
            </a:r>
            <a:r>
              <a:rPr lang="en-US" sz="2000" b="0" i="0" u="none" strike="noStrike" dirty="0" err="1">
                <a:solidFill>
                  <a:srgbClr val="38B2A6"/>
                </a:solidFill>
                <a:latin typeface="Inter, sans-serif"/>
                <a:ea typeface="Inter, sans-serif"/>
                <a:cs typeface="Inter, sans-serif"/>
                <a:sym typeface="Inter, sans-serif"/>
              </a:rPr>
              <a:t>sexuadas</a:t>
            </a:r>
            <a:endParaRPr lang="en-US" sz="1100" dirty="0"/>
          </a:p>
        </p:txBody>
      </p:sp>
      <p:grpSp>
        <p:nvGrpSpPr>
          <p:cNvPr id="4" name="Group 4"/>
          <p:cNvGrpSpPr/>
          <p:nvPr/>
        </p:nvGrpSpPr>
        <p:grpSpPr>
          <a:xfrm>
            <a:off x="1967865" y="3422639"/>
            <a:ext cx="2779395" cy="4248161"/>
            <a:chOff x="1967865" y="3422639"/>
            <a:chExt cx="2779395" cy="4248161"/>
          </a:xfrm>
        </p:grpSpPr>
        <p:sp>
          <p:nvSpPr>
            <p:cNvPr id="5" name="AutoShape 5"/>
            <p:cNvSpPr/>
            <p:nvPr/>
          </p:nvSpPr>
          <p:spPr>
            <a:xfrm>
              <a:off x="2082800" y="3429000"/>
              <a:ext cx="2540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1. Estrobilização</a:t>
              </a: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 pólipo entra em reprodução assexuada (fatiando-se sucessivamente no eixo apical).</a:t>
              </a:r>
              <a:endParaRPr lang="en-US" sz="1100"/>
            </a:p>
          </p:txBody>
        </p:sp>
        <p:cxnSp>
          <p:nvCxnSpPr>
            <p:cNvPr id="6" name="Connector 6"/>
            <p:cNvCxnSpPr/>
            <p:nvPr/>
          </p:nvCxnSpPr>
          <p:spPr>
            <a:xfrm rot="5388502">
              <a:off x="81915" y="5314950"/>
              <a:ext cx="37973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38B2A6">
                  <a:alpha val="3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7" name="Freeform 7"/>
            <p:cNvSpPr/>
            <p:nvPr/>
          </p:nvSpPr>
          <p:spPr>
            <a:xfrm>
              <a:off x="1981200" y="7228840"/>
              <a:ext cx="2766060" cy="441960"/>
            </a:xfrm>
            <a:custGeom>
              <a:avLst/>
              <a:gdLst/>
              <a:ahLst/>
              <a:cxnLst/>
              <a:rect l="l" t="t" r="r" b="b"/>
              <a:pathLst>
                <a:path w="2766060" h="441960">
                  <a:moveTo>
                    <a:pt x="0" y="0"/>
                  </a:moveTo>
                  <a:lnTo>
                    <a:pt x="2500630" y="0"/>
                  </a:lnTo>
                  <a:lnTo>
                    <a:pt x="2766060" y="220980"/>
                  </a:lnTo>
                  <a:lnTo>
                    <a:pt x="2500630" y="441960"/>
                  </a:lnTo>
                  <a:lnTo>
                    <a:pt x="0" y="441960"/>
                  </a:lnTo>
                  <a:close/>
                </a:path>
              </a:pathLst>
            </a:custGeom>
            <a:solidFill>
              <a:srgbClr val="38B2A6">
                <a:alpha val="2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8" name="AutoShape 8"/>
            <p:cNvSpPr/>
            <p:nvPr/>
          </p:nvSpPr>
          <p:spPr>
            <a:xfrm>
              <a:off x="2108200" y="7226300"/>
              <a:ext cx="2235200" cy="4318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400" b="1" i="0" u="none" strike="noStrike">
                  <a:solidFill>
                    <a:srgbClr val="38B2A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Pólipo</a:t>
              </a:r>
              <a:endParaRPr lang="en-US" sz="11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041265" y="3422638"/>
            <a:ext cx="2779395" cy="3769372"/>
            <a:chOff x="5041265" y="3422638"/>
            <a:chExt cx="2779395" cy="3769372"/>
          </a:xfrm>
        </p:grpSpPr>
        <p:sp>
          <p:nvSpPr>
            <p:cNvPr id="10" name="AutoShape 10"/>
            <p:cNvSpPr/>
            <p:nvPr/>
          </p:nvSpPr>
          <p:spPr>
            <a:xfrm>
              <a:off x="5156200" y="3429000"/>
              <a:ext cx="2540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fontScale="925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2. Liberação da Éfira</a:t>
              </a: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Os discos seccionados se soltam na água como larvas jovens que se espalham nas correntes.</a:t>
              </a:r>
              <a:endParaRPr lang="en-US" sz="1100"/>
            </a:p>
          </p:txBody>
        </p:sp>
        <p:cxnSp>
          <p:nvCxnSpPr>
            <p:cNvPr id="11" name="Connector 11"/>
            <p:cNvCxnSpPr/>
            <p:nvPr/>
          </p:nvCxnSpPr>
          <p:spPr>
            <a:xfrm rot="5386828">
              <a:off x="3396615" y="5073650"/>
              <a:ext cx="33147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F26430">
                  <a:alpha val="3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2" name="Freeform 12"/>
            <p:cNvSpPr/>
            <p:nvPr/>
          </p:nvSpPr>
          <p:spPr>
            <a:xfrm>
              <a:off x="5054600" y="6750050"/>
              <a:ext cx="2766060" cy="441960"/>
            </a:xfrm>
            <a:custGeom>
              <a:avLst/>
              <a:gdLst/>
              <a:ahLst/>
              <a:cxnLst/>
              <a:rect l="l" t="t" r="r" b="b"/>
              <a:pathLst>
                <a:path w="2766060" h="441960">
                  <a:moveTo>
                    <a:pt x="0" y="0"/>
                  </a:moveTo>
                  <a:lnTo>
                    <a:pt x="2500630" y="0"/>
                  </a:lnTo>
                  <a:lnTo>
                    <a:pt x="2766060" y="220980"/>
                  </a:lnTo>
                  <a:lnTo>
                    <a:pt x="2500630" y="441960"/>
                  </a:lnTo>
                  <a:lnTo>
                    <a:pt x="0" y="441960"/>
                  </a:lnTo>
                  <a:close/>
                </a:path>
              </a:pathLst>
            </a:custGeom>
            <a:solidFill>
              <a:srgbClr val="F26430">
                <a:alpha val="2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3" name="AutoShape 13"/>
            <p:cNvSpPr/>
            <p:nvPr/>
          </p:nvSpPr>
          <p:spPr>
            <a:xfrm>
              <a:off x="5181600" y="6743700"/>
              <a:ext cx="2235200" cy="4318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400" b="1" i="0" u="none" strike="noStrike">
                  <a:solidFill>
                    <a:srgbClr val="F26430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Éfira Livre</a:t>
              </a:r>
              <a:endParaRPr lang="en-US" sz="11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114665" y="3422636"/>
            <a:ext cx="2779395" cy="3290584"/>
            <a:chOff x="8114665" y="3422636"/>
            <a:chExt cx="2779395" cy="3290584"/>
          </a:xfrm>
        </p:grpSpPr>
        <p:sp>
          <p:nvSpPr>
            <p:cNvPr id="15" name="AutoShape 15"/>
            <p:cNvSpPr/>
            <p:nvPr/>
          </p:nvSpPr>
          <p:spPr>
            <a:xfrm>
              <a:off x="8229600" y="3429000"/>
              <a:ext cx="2540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3. Fecundação</a:t>
              </a: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Tornam-se Medusas adultas. Células totipotentes produzem gametas, gerando fecundação em água aberta.</a:t>
              </a:r>
              <a:endParaRPr lang="en-US" sz="1100"/>
            </a:p>
          </p:txBody>
        </p:sp>
        <p:cxnSp>
          <p:nvCxnSpPr>
            <p:cNvPr id="16" name="Connector 16"/>
            <p:cNvCxnSpPr/>
            <p:nvPr/>
          </p:nvCxnSpPr>
          <p:spPr>
            <a:xfrm rot="5384584">
              <a:off x="6711315" y="4832350"/>
              <a:ext cx="28321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38B2A6">
                  <a:alpha val="3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7" name="Freeform 17"/>
            <p:cNvSpPr/>
            <p:nvPr/>
          </p:nvSpPr>
          <p:spPr>
            <a:xfrm>
              <a:off x="8128000" y="6271260"/>
              <a:ext cx="2766060" cy="441960"/>
            </a:xfrm>
            <a:custGeom>
              <a:avLst/>
              <a:gdLst/>
              <a:ahLst/>
              <a:cxnLst/>
              <a:rect l="l" t="t" r="r" b="b"/>
              <a:pathLst>
                <a:path w="2766060" h="441960">
                  <a:moveTo>
                    <a:pt x="0" y="0"/>
                  </a:moveTo>
                  <a:lnTo>
                    <a:pt x="2500630" y="0"/>
                  </a:lnTo>
                  <a:lnTo>
                    <a:pt x="2766060" y="220980"/>
                  </a:lnTo>
                  <a:lnTo>
                    <a:pt x="2500630" y="441960"/>
                  </a:lnTo>
                  <a:lnTo>
                    <a:pt x="0" y="441960"/>
                  </a:lnTo>
                  <a:close/>
                </a:path>
              </a:pathLst>
            </a:custGeom>
            <a:solidFill>
              <a:srgbClr val="38B2A6">
                <a:alpha val="5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8255000" y="6261100"/>
              <a:ext cx="2235200" cy="4318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400" b="1" i="0" u="none" strike="noStrike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Medusa Sexuada</a:t>
              </a:r>
              <a:endParaRPr lang="en-US" sz="110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188065" y="3422633"/>
            <a:ext cx="2779395" cy="2811797"/>
            <a:chOff x="11188065" y="3422633"/>
            <a:chExt cx="2779395" cy="2811797"/>
          </a:xfrm>
        </p:grpSpPr>
        <p:sp>
          <p:nvSpPr>
            <p:cNvPr id="20" name="AutoShape 20"/>
            <p:cNvSpPr/>
            <p:nvPr/>
          </p:nvSpPr>
          <p:spPr>
            <a:xfrm>
              <a:off x="11303000" y="3429000"/>
              <a:ext cx="2540000" cy="19050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t" anchorCtr="0">
              <a:normAutofit lnSpcReduction="10000"/>
            </a:bodyPr>
            <a:lstStyle/>
            <a:p>
              <a:pPr indent="0" algn="l">
                <a:lnSpc>
                  <a:spcPct val="125000"/>
                </a:lnSpc>
                <a:defRPr/>
              </a:pPr>
              <a:r>
                <a:rPr lang="en-US" sz="1800" b="1" i="0" u="none" strike="noStrike">
                  <a:solidFill>
                    <a:srgbClr val="FFFFFF"/>
                  </a:solidFill>
                  <a:latin typeface="Montserrat, sans-serif"/>
                  <a:ea typeface="Montserrat, sans-serif"/>
                  <a:cs typeface="Montserrat, sans-serif"/>
                  <a:sym typeface="Montserrat, sans-serif"/>
                </a:rPr>
                <a:t>4. Larva Plânula</a:t>
              </a: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b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</a:br>
              <a:r>
                <a:rPr lang="en-US" sz="1500" b="0" i="0" u="none" strike="noStrike">
                  <a:solidFill>
                    <a:srgbClr val="A3B1C6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O zigoto origina uma larva ciliada móvel (plânula), que navegará até fixar-se ao substrato reiniciando o ciclo.</a:t>
              </a:r>
              <a:endParaRPr lang="en-US" sz="1100"/>
            </a:p>
          </p:txBody>
        </p:sp>
        <p:cxnSp>
          <p:nvCxnSpPr>
            <p:cNvPr id="21" name="Connector 21"/>
            <p:cNvCxnSpPr/>
            <p:nvPr/>
          </p:nvCxnSpPr>
          <p:spPr>
            <a:xfrm rot="5381517">
              <a:off x="10019665" y="4597400"/>
              <a:ext cx="2362200" cy="12700"/>
            </a:xfrm>
            <a:prstGeom prst="straightConnector1">
              <a:avLst/>
            </a:prstGeom>
            <a:solidFill>
              <a:srgbClr val="DEE0E3">
                <a:alpha val="100000"/>
              </a:srgbClr>
            </a:solidFill>
            <a:ln w="25400" cap="flat" cmpd="sng">
              <a:solidFill>
                <a:srgbClr val="F26430">
                  <a:alpha val="30000"/>
                </a:srgbClr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22" name="Freeform 22"/>
            <p:cNvSpPr/>
            <p:nvPr/>
          </p:nvSpPr>
          <p:spPr>
            <a:xfrm>
              <a:off x="11201400" y="5792470"/>
              <a:ext cx="2766060" cy="441960"/>
            </a:xfrm>
            <a:custGeom>
              <a:avLst/>
              <a:gdLst/>
              <a:ahLst/>
              <a:cxnLst/>
              <a:rect l="l" t="t" r="r" b="b"/>
              <a:pathLst>
                <a:path w="2766060" h="441960">
                  <a:moveTo>
                    <a:pt x="0" y="0"/>
                  </a:moveTo>
                  <a:lnTo>
                    <a:pt x="2500630" y="0"/>
                  </a:lnTo>
                  <a:lnTo>
                    <a:pt x="2766060" y="220980"/>
                  </a:lnTo>
                  <a:lnTo>
                    <a:pt x="2500630" y="441960"/>
                  </a:lnTo>
                  <a:lnTo>
                    <a:pt x="0" y="441960"/>
                  </a:lnTo>
                  <a:close/>
                </a:path>
              </a:pathLst>
            </a:custGeom>
            <a:solidFill>
              <a:srgbClr val="F26430">
                <a:alpha val="100000"/>
              </a:srgbClr>
            </a:solidFill>
            <a:ln w="25400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/>
            <a:lstStyle/>
            <a:p>
              <a:pPr algn="ctr">
                <a:defRPr/>
              </a:pPr>
              <a:endParaRPr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11328400" y="5791200"/>
              <a:ext cx="2235200" cy="431800"/>
            </a:xfrm>
            <a:prstGeom prst="rect">
              <a:avLst/>
            </a:prstGeom>
            <a:noFill/>
            <a:ln w="16933" cap="flat" cmpd="sng">
              <a:noFill/>
              <a:prstDash val="solid"/>
              <a:round/>
            </a:ln>
          </p:spPr>
          <p:txBody>
            <a:bodyPr wrap="square" lIns="101600" tIns="101600" rIns="101600" bIns="101600" rtlCol="0" anchor="ctr" anchorCtr="0">
              <a:normAutofit/>
            </a:bodyPr>
            <a:lstStyle/>
            <a:p>
              <a:pPr indent="0" algn="ctr">
                <a:lnSpc>
                  <a:spcPct val="100000"/>
                </a:lnSpc>
                <a:defRPr/>
              </a:pPr>
              <a:r>
                <a:rPr lang="en-US" sz="1400" b="1" i="0" u="none" strike="noStrike">
                  <a:solidFill>
                    <a:srgbClr val="FFFFFF"/>
                  </a:solidFill>
                  <a:latin typeface="Inter, sans-serif"/>
                  <a:ea typeface="Inter, sans-serif"/>
                  <a:cs typeface="Inter, sans-serif"/>
                  <a:sym typeface="Inter, sans-serif"/>
                </a:rPr>
                <a:t>Plânula → Novo Pólipo</a:t>
              </a:r>
              <a:endParaRPr lang="en-US" sz="1100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childTnLst>
                              <p:par>
                                <p:cTn id="9" presetID="10" presetClass="entr" presetSubtype="0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1261</Words>
  <Application>Microsoft Office PowerPoint</Application>
  <PresentationFormat>Personalizar</PresentationFormat>
  <Paragraphs>106</Paragraphs>
  <Slides>13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Inter, sans-serif</vt:lpstr>
      <vt:lpstr>Montserrat, sans-serif</vt:lpstr>
      <vt:lpstr>Office 主题​​</vt:lpstr>
      <vt:lpstr>默认主题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G. Flausino</cp:lastModifiedBy>
  <cp:revision>1</cp:revision>
  <dcterms:modified xsi:type="dcterms:W3CDTF">2026-07-31T15:39:34Z</dcterms:modified>
</cp:coreProperties>
</file>