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  <p:sldId id="265" r:id="rId13"/>
    <p:sldId id="268" r:id="rId14"/>
    <p:sldId id="266" r:id="rId15"/>
    <p:sldId id="269" r:id="rId16"/>
    <p:sldId id="270" r:id="rId17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45" y="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42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4814" r="14814"/>
          <a:stretch>
            <a:fillRect/>
          </a:stretch>
        </p:blipFill>
        <p:spPr>
          <a:xfrm>
            <a:off x="6604000" y="0"/>
            <a:ext cx="9652000" cy="914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3" name="AutoShape 3"/>
          <p:cNvSpPr/>
          <p:nvPr/>
        </p:nvSpPr>
        <p:spPr>
          <a:xfrm>
            <a:off x="6578600" y="0"/>
            <a:ext cx="50800" cy="9144000"/>
          </a:xfrm>
          <a:prstGeom prst="roundRect">
            <a:avLst>
              <a:gd name="adj" fmla="val 0"/>
            </a:avLst>
          </a:prstGeom>
          <a:solidFill>
            <a:srgbClr val="E65A4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11629" y="3048000"/>
            <a:ext cx="5823857" cy="1524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91666"/>
              </a:lnSpc>
              <a:defRPr/>
            </a:pPr>
            <a:r>
              <a:rPr lang="en-US" sz="54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Equinodermos</a:t>
            </a:r>
            <a:endParaRPr lang="en-US" sz="5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4826000"/>
            <a:ext cx="4826000" cy="127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4A5D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Os mais próximos parentes invertebrados dos cordados.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16000" y="7874000"/>
            <a:ext cx="4826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 dirty="0">
                <a:solidFill>
                  <a:srgbClr val="7B8C9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Prof. Gabriel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2" presetClass="entr" presetSubtype="8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childTnLst>
                              <p:par>
                                <p:cTn id="14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childTnLst>
                              <p:par>
                                <p:cTn id="18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A4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7F9FA">
                    <a:alpha val="6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CLASSE OPHIUROIDEA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Descartando o uso hidráulico, elas serpenteiam pelo fundo do mar usando músculos ágeis nos braços.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7F9F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4473" r="14473"/>
          <a:stretch>
            <a:fillRect/>
          </a:stretch>
        </p:blipFill>
        <p:spPr>
          <a:xfrm>
            <a:off x="9144000" y="3302000"/>
            <a:ext cx="6096000" cy="4826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1016000" y="3302000"/>
            <a:ext cx="7112000" cy="190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As </a:t>
            </a:r>
            <a:r>
              <a:rPr lang="en-US" sz="2200" b="1" i="0" u="none" strike="noStrike" dirty="0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Serpentes-do-mar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têm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braços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longos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muito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finos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e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visivelmente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separados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de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seu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rígido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disco central.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5207000"/>
            <a:ext cx="7112000" cy="292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Seus pés ambulacrais perderam as ventosas; funcionam apenas como sensores. Em vez de andar sugando a pedra, elas se arrastam velozmente ondulando seus fortes músculos dos braços.</a:t>
            </a:r>
            <a:br>
              <a:rPr lang="en-US" sz="2200" b="0" i="0" u="none" strike="noStrike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</a:br>
            <a:br>
              <a:rPr lang="en-US" sz="2200" b="0" i="0" u="none" strike="noStrike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</a:br>
            <a:r>
              <a:rPr lang="en-US" sz="2200" b="0" i="0" u="none" strike="noStrike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Nelas, o sistema digestório é simples e incompleto (sem ânus).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childTnLst>
                        <p:par>
                          <p:cTn id="19" fill="hold">
                            <p:childTnLst>
                              <p:par>
                                <p:cTn id="20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CLASSE ECHINOIDEA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Ouriços possuem uma intrincada estrutura de cinco dentes chamada Lanterna de Aristóteles.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4A5D7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8645" b="8645"/>
          <a:stretch>
            <a:fillRect/>
          </a:stretch>
        </p:blipFill>
        <p:spPr>
          <a:xfrm>
            <a:off x="1016000" y="3048000"/>
            <a:ext cx="4826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6604000" y="3556000"/>
            <a:ext cx="8636000" cy="190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Os Ouriços e as Bolachas-do-mar perdem os braços por completo. As suas placas calcárias são perfeitamente coladas, formando uma carapaça compacta impenetrável adornada com espinhos espessos.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604000" y="5842000"/>
            <a:ext cx="8636000" cy="228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Em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sua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boca inferior (ventral),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escondem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a </a:t>
            </a:r>
            <a:r>
              <a:rPr lang="en-US" sz="22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Lanterna</a:t>
            </a:r>
            <a:r>
              <a:rPr lang="en-US" sz="22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de Aristóteles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: um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complexo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triturador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articulado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por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fortes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músculos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que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raspam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incansavelmente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algas das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paredes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rochosas</a:t>
            </a:r>
            <a:r>
              <a:rPr lang="en-US" sz="22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53" presetClass="entr" presetSubtype="16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childTnLst>
                        <p:par>
                          <p:cTn id="15" fill="hold">
                            <p:childTnLst>
                              <p:par>
                                <p:cTn id="16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childTnLst>
                        <p:par>
                          <p:cTn id="21" fill="hold">
                            <p:childTnLst>
                              <p:par>
                                <p:cTn id="22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C54FDF7-2DBD-9143-B717-91493EA4E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28505" cy="474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36225F5-DB76-E3F3-32F6-3D217D546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46172"/>
            <a:ext cx="9772951" cy="439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C2047DE6-EE5A-AFBD-B3EF-2D7D1D229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505" y="0"/>
            <a:ext cx="9127495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82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A4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7F9FA">
                    <a:alpha val="6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CLASSE HOLOTHUROIDEA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Sob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ameaça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, o pepino-do-mar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expulsa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e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ejeta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seus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próprios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órgãos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vitais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contra o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predador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7F9F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7894" r="7894"/>
          <a:stretch>
            <a:fillRect/>
          </a:stretch>
        </p:blipFill>
        <p:spPr>
          <a:xfrm>
            <a:off x="9144000" y="3302000"/>
            <a:ext cx="6096000" cy="4826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1016000" y="3556000"/>
            <a:ext cx="7112000" cy="190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1" i="0" u="none" strike="noStrike" dirty="0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Pepinos-do-mar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parecem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ignorar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a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regra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do filo: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deitados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no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chão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são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cilindros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moles e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espessos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de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textura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coriácea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emulando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uma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simetria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bilateral.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5842000"/>
            <a:ext cx="7112000" cy="228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Como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são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lentos para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fugir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de mordidas,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executam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a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tática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da </a:t>
            </a:r>
            <a:r>
              <a:rPr lang="en-US" sz="2200" b="1" i="0" u="none" strike="noStrike" dirty="0" err="1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evisceração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. Num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susto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violento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tossem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parte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do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estômago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ou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aparelho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respiratório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pelo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ânus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; a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gosma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atordoa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e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aprisiona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peixes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e o pepino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foge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vivo para se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regenerar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depois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childTnLst>
                        <p:par>
                          <p:cTn id="19" fill="hold">
                            <p:childTnLst>
                              <p:par>
                                <p:cTn id="20" presetID="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E8F521E-08B7-12AD-47E0-98543C414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19509"/>
            <a:ext cx="7598230" cy="572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EA2D637-4319-C73B-DB90-127C968E2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229" y="0"/>
            <a:ext cx="8657771" cy="649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54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CC4520-27BC-0DA8-63CC-6A1FA694F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F1B174-1D5C-2141-1EE0-2B4FDAD08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8594" y="979713"/>
            <a:ext cx="2522399" cy="858368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7A940D6-3522-EE31-C467-1A4EE1E0B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420217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6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O QUE SÃO EQUINODERMOS?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Sua deuterostomia os torna os invertebrados marinhos evolutivamente mais próximos de nós.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4A5D7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7894" r="7894"/>
          <a:stretch>
            <a:fillRect/>
          </a:stretch>
        </p:blipFill>
        <p:spPr>
          <a:xfrm>
            <a:off x="9144000" y="3302000"/>
            <a:ext cx="6096000" cy="4826000"/>
          </a:xfrm>
          <a:prstGeom prst="roundRect">
            <a:avLst>
              <a:gd name="adj" fmla="val 4210"/>
            </a:avLst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1016000" y="3302000"/>
            <a:ext cx="7112000" cy="1905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 Filo </a:t>
            </a:r>
            <a:r>
              <a:rPr lang="en-US" sz="2000" b="1" i="1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Echinodermata 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(do grego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echinos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espinho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; e derma,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pele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)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engloba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animais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invertebrados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unicamente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marinhos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como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as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conhecidas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estrelas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e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ouriços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-do-mar.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5207000"/>
            <a:ext cx="7112000" cy="292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grande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virada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evolutiva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é o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fato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de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serem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1" i="0" u="none" strike="noStrike" dirty="0" err="1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deuterostômios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: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durante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o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seu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desenvolvimento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embrionário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a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primeira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abertura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do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tubo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digestivo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(o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blastóporo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)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dá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origem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ânus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, e a boca se forma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apenas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depois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.</a:t>
            </a:r>
            <a:b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</a:br>
            <a:b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</a:b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Esse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detalhe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embrionário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é o principal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traço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que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liga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diretamente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à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linha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evolutiva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dos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cordados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(o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nosso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grupo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).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childTnLst>
                        <p:par>
                          <p:cTn id="19" fill="hold">
                            <p:childTnLst>
                              <p:par>
                                <p:cTn id="20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ARQUITETURA CORPORAL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Um endoesqueleto calcário interno sustenta o animal, não uma concha ou exoesqueleto.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4A5D7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6622" b="16622"/>
          <a:stretch>
            <a:fillRect/>
          </a:stretch>
        </p:blipFill>
        <p:spPr>
          <a:xfrm>
            <a:off x="1016000" y="3302000"/>
            <a:ext cx="4826000" cy="4826000"/>
          </a:xfrm>
          <a:prstGeom prst="roundRect">
            <a:avLst>
              <a:gd name="adj" fmla="val 4210"/>
            </a:avLst>
          </a:prstGeom>
          <a:noFill/>
          <a:ln w="25400">
            <a:noFill/>
            <a:prstDash val="solid"/>
          </a:ln>
        </p:spPr>
      </p:pic>
      <p:grpSp>
        <p:nvGrpSpPr>
          <p:cNvPr id="6" name="Group 6"/>
          <p:cNvGrpSpPr/>
          <p:nvPr/>
        </p:nvGrpSpPr>
        <p:grpSpPr>
          <a:xfrm>
            <a:off x="6350000" y="3302000"/>
            <a:ext cx="8001000" cy="1905000"/>
            <a:chOff x="6350000" y="3302000"/>
            <a:chExt cx="8001000" cy="1905000"/>
          </a:xfrm>
        </p:grpSpPr>
        <p:sp>
          <p:nvSpPr>
            <p:cNvPr id="7" name="AutoShape 7"/>
            <p:cNvSpPr/>
            <p:nvPr/>
          </p:nvSpPr>
          <p:spPr>
            <a:xfrm>
              <a:off x="6350000" y="3302000"/>
              <a:ext cx="50800" cy="1905000"/>
            </a:xfrm>
            <a:prstGeom prst="roundRect">
              <a:avLst>
                <a:gd name="adj" fmla="val 0"/>
              </a:avLst>
            </a:prstGeom>
            <a:solidFill>
              <a:srgbClr val="0D2A4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6731000" y="3302000"/>
              <a:ext cx="7620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Endoesqueleto Mesodérmico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AutoShape 9"/>
            <p:cNvSpPr/>
            <p:nvPr/>
          </p:nvSpPr>
          <p:spPr>
            <a:xfrm>
              <a:off x="6731000" y="3873500"/>
              <a:ext cx="7620000" cy="13335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000" b="0" i="0" u="none" strike="noStrike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Ao contrário dos artrópodes, eles possuem um esqueleto interno composto por placas de cálcio (ossículos). É deste esqueleto que partem as projeções espinhosas que dão o nome ao grupo.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350000" y="5715000"/>
            <a:ext cx="8001000" cy="1905000"/>
            <a:chOff x="6350000" y="5715000"/>
            <a:chExt cx="8001000" cy="1905000"/>
          </a:xfrm>
        </p:grpSpPr>
        <p:sp>
          <p:nvSpPr>
            <p:cNvPr id="11" name="AutoShape 11"/>
            <p:cNvSpPr/>
            <p:nvPr/>
          </p:nvSpPr>
          <p:spPr>
            <a:xfrm>
              <a:off x="6350000" y="5715000"/>
              <a:ext cx="50800" cy="1905000"/>
            </a:xfrm>
            <a:prstGeom prst="roundRect">
              <a:avLst>
                <a:gd name="adj" fmla="val 0"/>
              </a:avLst>
            </a:prstGeom>
            <a:solidFill>
              <a:srgbClr val="E65A4B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6731000" y="5715000"/>
              <a:ext cx="7620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200" b="1" i="0" u="none" strike="noStrike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Pedicelárias Protetoras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AutoShape 13"/>
            <p:cNvSpPr/>
            <p:nvPr/>
          </p:nvSpPr>
          <p:spPr>
            <a:xfrm>
              <a:off x="6731000" y="6286500"/>
              <a:ext cx="7620000" cy="13335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000" b="0" i="0" u="none" strike="noStrike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Na epiderme do animal, encontram-se estruturas em formato de pinça microscópica. Elas operam ativamente varrendo parasitas e detritos, impedindo que a pele do animal seja colonizada.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53" presetClass="entr" presetSubtype="16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childTnLst>
                        <p:par>
                          <p:cTn id="15" fill="hold">
                            <p:childTnLst>
                              <p:par>
                                <p:cTn id="16" presetID="2" presetClass="entr" presetSubtype="2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childTnLst>
                        <p:par>
                          <p:cTn id="21" fill="hold">
                            <p:childTnLst>
                              <p:par>
                                <p:cTn id="22" presetID="2" presetClass="entr" presetSubtype="2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A4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TRANSIÇÃO DE SIMETRIA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A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metamorfose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transforma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larvas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bilaterais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natantes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em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adultos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com </a:t>
            </a:r>
            <a:r>
              <a:rPr lang="en-US" sz="3600" b="1" i="0" u="none" strike="noStrike" dirty="0" err="1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simetria</a:t>
            </a:r>
            <a:r>
              <a:rPr lang="en-US" sz="3600" b="1" i="0" u="none" strike="noStrike" dirty="0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radial.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7F9F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42" r="42"/>
          <a:stretch>
            <a:fillRect/>
          </a:stretch>
        </p:blipFill>
        <p:spPr>
          <a:xfrm>
            <a:off x="8636000" y="3048000"/>
            <a:ext cx="5918200" cy="6096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grpSp>
        <p:nvGrpSpPr>
          <p:cNvPr id="6" name="Group 6"/>
          <p:cNvGrpSpPr/>
          <p:nvPr/>
        </p:nvGrpSpPr>
        <p:grpSpPr>
          <a:xfrm>
            <a:off x="1016000" y="3556000"/>
            <a:ext cx="6350000" cy="1905000"/>
            <a:chOff x="1016000" y="3556000"/>
            <a:chExt cx="6350000" cy="1905000"/>
          </a:xfrm>
        </p:grpSpPr>
        <p:sp>
          <p:nvSpPr>
            <p:cNvPr id="7" name="AutoShape 7"/>
            <p:cNvSpPr/>
            <p:nvPr/>
          </p:nvSpPr>
          <p:spPr>
            <a:xfrm>
              <a:off x="1016000" y="3556000"/>
              <a:ext cx="6350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Fase Larval: Bilateral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1016000" y="4191000"/>
              <a:ext cx="6350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000" b="0" i="0" u="none" strike="noStrike">
                  <a:solidFill>
                    <a:srgbClr val="F7F9FA">
                      <a:alpha val="8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As larvas nadam livremente no plâncton e apresentam duas metades simétricas exatas. Isso evidencia fisicamente nosso parentesco comum.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16000" y="5842000"/>
            <a:ext cx="6350000" cy="1905000"/>
            <a:chOff x="1016000" y="5842000"/>
            <a:chExt cx="6350000" cy="1905000"/>
          </a:xfrm>
        </p:grpSpPr>
        <p:sp>
          <p:nvSpPr>
            <p:cNvPr id="10" name="AutoShape 10"/>
            <p:cNvSpPr/>
            <p:nvPr/>
          </p:nvSpPr>
          <p:spPr>
            <a:xfrm>
              <a:off x="1016000" y="5842000"/>
              <a:ext cx="6350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400" b="1" i="0" u="none" strike="noStrike">
                  <a:solidFill>
                    <a:srgbClr val="F7F9F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Fase Adulta: Pentarradial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1"/>
            <p:cNvSpPr/>
            <p:nvPr/>
          </p:nvSpPr>
          <p:spPr>
            <a:xfrm>
              <a:off x="1016000" y="6477000"/>
              <a:ext cx="6350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000" b="0" i="0" u="none" strike="noStrike">
                  <a:solidFill>
                    <a:srgbClr val="F7F9FA">
                      <a:alpha val="8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Ao sofrerem metamorfose e assentarem no fundo marinho, adotam uma simetria estelar construída em múltiplos de cinco, irradiando do centro anatômico.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childTnLst>
                        <p:par>
                          <p:cTn id="20" fill="hold">
                            <p:childTnLst>
                              <p:par>
                                <p:cTn id="21" presetID="42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SISTEMA AMBULACRAL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Uma rede hidráulica complexa atua como o sistema circulatório e locomotor destes animais.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4A5D7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7894" r="7894"/>
          <a:stretch>
            <a:fillRect/>
          </a:stretch>
        </p:blipFill>
        <p:spPr>
          <a:xfrm>
            <a:off x="9144000" y="3302000"/>
            <a:ext cx="6096000" cy="4826000"/>
          </a:xfrm>
          <a:prstGeom prst="roundRect">
            <a:avLst>
              <a:gd name="adj" fmla="val 4210"/>
            </a:avLst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1016000" y="3302000"/>
            <a:ext cx="7112000" cy="101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Esta é a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marca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registrada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e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exclusiva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do filo: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uma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rede de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tubos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e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bulbos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pressurizados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com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água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000" b="0" i="0" u="none" strike="noStrike" dirty="0" err="1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marinha</a:t>
            </a:r>
            <a:r>
              <a:rPr lang="en-US" sz="2000" b="0" i="0" u="none" strike="noStrike" dirty="0">
                <a:solidFill>
                  <a:srgbClr val="1421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66800" y="4622800"/>
            <a:ext cx="7112000" cy="838200"/>
            <a:chOff x="1066800" y="4622800"/>
            <a:chExt cx="7112000" cy="838200"/>
          </a:xfrm>
        </p:grpSpPr>
        <p:sp>
          <p:nvSpPr>
            <p:cNvPr id="8" name="AutoShape 8"/>
            <p:cNvSpPr/>
            <p:nvPr/>
          </p:nvSpPr>
          <p:spPr>
            <a:xfrm>
              <a:off x="1066800" y="4622800"/>
              <a:ext cx="508000" cy="508000"/>
            </a:xfrm>
            <a:prstGeom prst="ellipse">
              <a:avLst/>
            </a:prstGeom>
            <a:solidFill>
              <a:srgbClr val="0D2A4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AutoShape 9"/>
            <p:cNvSpPr/>
            <p:nvPr/>
          </p:nvSpPr>
          <p:spPr>
            <a:xfrm>
              <a:off x="1066800" y="4622800"/>
              <a:ext cx="508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ctr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F7F9F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1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828800" y="4699000"/>
              <a:ext cx="6350000" cy="76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 água entra pela placa madrepórica e enche o canal pétreo e os radiais.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66800" y="5765800"/>
            <a:ext cx="7112000" cy="838200"/>
            <a:chOff x="1066800" y="5765800"/>
            <a:chExt cx="7112000" cy="838200"/>
          </a:xfrm>
        </p:grpSpPr>
        <p:sp>
          <p:nvSpPr>
            <p:cNvPr id="12" name="AutoShape 12"/>
            <p:cNvSpPr/>
            <p:nvPr/>
          </p:nvSpPr>
          <p:spPr>
            <a:xfrm>
              <a:off x="1066800" y="5765800"/>
              <a:ext cx="508000" cy="508000"/>
            </a:xfrm>
            <a:prstGeom prst="ellipse">
              <a:avLst/>
            </a:prstGeom>
            <a:solidFill>
              <a:srgbClr val="0D2A4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AutoShape 13"/>
            <p:cNvSpPr/>
            <p:nvPr/>
          </p:nvSpPr>
          <p:spPr>
            <a:xfrm>
              <a:off x="1066800" y="5765800"/>
              <a:ext cx="508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ctr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F7F9F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2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828800" y="5842000"/>
              <a:ext cx="6350000" cy="76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Bolsas chamadas ampolas se contraem, injetando a água sob pressão.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66800" y="6858000"/>
            <a:ext cx="7112000" cy="1270000"/>
            <a:chOff x="1066800" y="6858000"/>
            <a:chExt cx="7112000" cy="1270000"/>
          </a:xfrm>
        </p:grpSpPr>
        <p:sp>
          <p:nvSpPr>
            <p:cNvPr id="16" name="AutoShape 16"/>
            <p:cNvSpPr/>
            <p:nvPr/>
          </p:nvSpPr>
          <p:spPr>
            <a:xfrm>
              <a:off x="1066800" y="6908800"/>
              <a:ext cx="508000" cy="508000"/>
            </a:xfrm>
            <a:prstGeom prst="ellipse">
              <a:avLst/>
            </a:prstGeom>
            <a:solidFill>
              <a:srgbClr val="E65A4B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AutoShape 17"/>
            <p:cNvSpPr/>
            <p:nvPr/>
          </p:nvSpPr>
          <p:spPr>
            <a:xfrm>
              <a:off x="1066800" y="6908800"/>
              <a:ext cx="508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ctr" anchorCtr="0">
              <a:normAutofit/>
            </a:bodyPr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F7F9F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3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AutoShape 18"/>
            <p:cNvSpPr/>
            <p:nvPr/>
          </p:nvSpPr>
          <p:spPr>
            <a:xfrm>
              <a:off x="1828800" y="6858000"/>
              <a:ext cx="6350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1" i="0" u="none" strike="noStrike" dirty="0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Pés </a:t>
              </a:r>
              <a:r>
                <a:rPr lang="en-US" sz="1800" b="1" i="0" u="none" strike="noStrike" dirty="0" err="1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ambulacrais</a:t>
              </a:r>
              <a:r>
                <a:rPr lang="en-US" sz="1800" b="1" i="0" u="none" strike="noStrike" dirty="0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(</a:t>
              </a:r>
              <a:r>
                <a:rPr lang="en-US" sz="1800" b="1" i="0" u="none" strike="noStrike" dirty="0" err="1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ventosas</a:t>
              </a:r>
              <a:r>
                <a:rPr lang="en-US" sz="1800" b="1" i="0" u="none" strike="noStrike" dirty="0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)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inflam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e se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expandem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. O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relaxamento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traciona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o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corpo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,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gerando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movimento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brutalmente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firme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em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rochas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childTnLst>
                        <p:par>
                          <p:cTn id="19" fill="hold">
                            <p:childTnLst>
                              <p:par>
                                <p:cTn id="20" presetID="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childTnLst>
                        <p:par>
                          <p:cTn id="25" fill="hold">
                            <p:childTnLst>
                              <p:par>
                                <p:cTn id="26" presetID="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785A83F-BE28-10D4-853C-2EEAC6013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591" y="941615"/>
            <a:ext cx="13546818" cy="765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859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FISIOLOGIA E REGENERAÇÃO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Suas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funções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difusas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e simples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são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compensadas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por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um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grande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potencial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de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regeneração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 </a:t>
            </a:r>
            <a:r>
              <a:rPr lang="en-US" sz="3600" b="1" i="0" u="none" strike="noStrike" dirty="0" err="1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tecidual</a:t>
            </a:r>
            <a:r>
              <a:rPr lang="en-US" sz="3600" b="1" i="0" u="none" strike="noStrike" dirty="0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4A5D7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8442" r="8442"/>
          <a:stretch>
            <a:fillRect/>
          </a:stretch>
        </p:blipFill>
        <p:spPr>
          <a:xfrm>
            <a:off x="1016000" y="3302000"/>
            <a:ext cx="7112000" cy="4826000"/>
          </a:xfrm>
          <a:prstGeom prst="roundRect">
            <a:avLst>
              <a:gd name="adj" fmla="val 4210"/>
            </a:avLst>
          </a:prstGeom>
          <a:noFill/>
          <a:ln w="25400">
            <a:noFill/>
            <a:prstDash val="solid"/>
          </a:ln>
        </p:spPr>
      </p:pic>
      <p:grpSp>
        <p:nvGrpSpPr>
          <p:cNvPr id="6" name="Group 6"/>
          <p:cNvGrpSpPr/>
          <p:nvPr/>
        </p:nvGrpSpPr>
        <p:grpSpPr>
          <a:xfrm>
            <a:off x="8636000" y="3302000"/>
            <a:ext cx="6604000" cy="2032000"/>
            <a:chOff x="8636000" y="3302000"/>
            <a:chExt cx="6604000" cy="2032000"/>
          </a:xfrm>
        </p:grpSpPr>
        <p:sp>
          <p:nvSpPr>
            <p:cNvPr id="7" name="AutoShape 7"/>
            <p:cNvSpPr/>
            <p:nvPr/>
          </p:nvSpPr>
          <p:spPr>
            <a:xfrm>
              <a:off x="8636000" y="3302000"/>
              <a:ext cx="660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Fisiologia Difusa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8636000" y="3810000"/>
              <a:ext cx="6604000" cy="152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Não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há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cérebro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,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rins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ou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pulmões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. O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sistema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nervoso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é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apenas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um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anel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redor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da boca. A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respiração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e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excreção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ocorrem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por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pura </a:t>
              </a:r>
              <a:r>
                <a:rPr lang="en-US" sz="1800" b="1" i="0" u="none" strike="noStrike" dirty="0" err="1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difusão</a:t>
              </a:r>
              <a:r>
                <a:rPr lang="en-US" sz="1800" b="1" i="0" u="none" strike="noStrike" dirty="0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através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de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brânquias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dérmicas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(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pápulas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).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36000" y="5715000"/>
            <a:ext cx="6604000" cy="2032000"/>
            <a:chOff x="8636000" y="5715000"/>
            <a:chExt cx="6604000" cy="2032000"/>
          </a:xfrm>
        </p:grpSpPr>
        <p:sp>
          <p:nvSpPr>
            <p:cNvPr id="10" name="AutoShape 10"/>
            <p:cNvSpPr/>
            <p:nvPr/>
          </p:nvSpPr>
          <p:spPr>
            <a:xfrm>
              <a:off x="8636000" y="5715000"/>
              <a:ext cx="6604000" cy="38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2000" b="1" i="0" u="none" strike="noStrike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Montserrat, sans-serif"/>
                </a:rPr>
                <a:t>O Poder de se Reconstruir</a:t>
              </a:r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1"/>
            <p:cNvSpPr/>
            <p:nvPr/>
          </p:nvSpPr>
          <p:spPr>
            <a:xfrm>
              <a:off x="8636000" y="6223000"/>
              <a:ext cx="6604000" cy="152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Muitas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espécies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se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reproduzem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também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de forma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assexuada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. Se um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braço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for cortado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preservando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um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pedaço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do disco central, o animal é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capaz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de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regenerar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todo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o resto do </a:t>
              </a:r>
              <a:r>
                <a:rPr lang="en-US" sz="18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corpo</a:t>
              </a:r>
              <a:r>
                <a:rPr lang="en-US" sz="18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do zero.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2" presetClass="entr" presetSubtype="2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childTnLst>
                        <p:par>
                          <p:cTn id="19" fill="hold">
                            <p:childTnLst>
                              <p:par>
                                <p:cTn id="20" presetID="2" presetClass="entr" presetSubtype="2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A4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7F9FA">
                    <a:alpha val="6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CLASSE CRINOIDEA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F7F9F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A classe mais antiga e primitiva do filo vive fixada ao fundo e se alimenta filtrando plâncton.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F7F9FA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5178" r="15178"/>
          <a:stretch>
            <a:fillRect/>
          </a:stretch>
        </p:blipFill>
        <p:spPr>
          <a:xfrm>
            <a:off x="8636000" y="3048000"/>
            <a:ext cx="6604000" cy="533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sp>
        <p:nvSpPr>
          <p:cNvPr id="6" name="AutoShape 6"/>
          <p:cNvSpPr/>
          <p:nvPr/>
        </p:nvSpPr>
        <p:spPr>
          <a:xfrm>
            <a:off x="1016000" y="3556000"/>
            <a:ext cx="6604000" cy="228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Agrupa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Lírios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-do-mar e as Penas-do-mar.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Destacam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-se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por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terem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o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cálice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com a </a:t>
            </a:r>
            <a:r>
              <a:rPr lang="en-US" sz="2200" b="1" i="0" u="none" strike="noStrike" dirty="0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boca e o </a:t>
            </a:r>
            <a:r>
              <a:rPr lang="en-US" sz="2200" b="1" i="0" u="none" strike="noStrike" dirty="0" err="1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ânus</a:t>
            </a:r>
            <a:r>
              <a:rPr lang="en-US" sz="2200" b="1" i="0" u="none" strike="noStrike" dirty="0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1" i="0" u="none" strike="noStrike" dirty="0" err="1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voltados</a:t>
            </a:r>
            <a:r>
              <a:rPr lang="en-US" sz="2200" b="1" i="0" u="none" strike="noStrike" dirty="0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para </a:t>
            </a:r>
            <a:r>
              <a:rPr lang="en-US" sz="2200" b="1" i="0" u="none" strike="noStrike" dirty="0" err="1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cima</a:t>
            </a:r>
            <a:r>
              <a:rPr lang="en-US" sz="2200" b="1" i="0" u="none" strike="noStrike" dirty="0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(para a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coluna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d'água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),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contrário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das </a:t>
            </a:r>
            <a:r>
              <a:rPr lang="en-US" sz="2200" b="0" i="0" u="none" strike="noStrike" dirty="0" err="1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outras</a:t>
            </a:r>
            <a:r>
              <a:rPr lang="en-US" sz="2200" b="0" i="0" u="none" strike="noStrike" dirty="0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 classes.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6096000"/>
            <a:ext cx="6604000" cy="2286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200" b="0" i="0" u="none" strike="noStrike">
                <a:solidFill>
                  <a:srgbClr val="F7F9FA">
                    <a:alpha val="90196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Lora, serif"/>
              </a:rPr>
              <a:t>A maioria vive presa por hastes nas rochas (sésseis). Usam seus longos braços ramificados com cílios e muco para filtrar ativamente partículas da água que fluem sobre eles.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childTnLst>
                        <p:par>
                          <p:cTn id="19" fill="hold">
                            <p:childTnLst>
                              <p:par>
                                <p:cTn id="20" presetID="2" presetClass="entr" presetSubtype="8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5A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CLASSE ASTEROIDEA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16000" y="1270000"/>
            <a:ext cx="14224000" cy="1143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0D2A4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, sans-serif"/>
              </a:rPr>
              <a:t>Como formidáveis predadoras, elas projetam seu estômago para fora para digerir presas vivas.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16000" y="2667000"/>
            <a:ext cx="14224000" cy="12700"/>
          </a:xfrm>
          <a:prstGeom prst="roundRect">
            <a:avLst>
              <a:gd name="adj" fmla="val 0"/>
            </a:avLst>
          </a:prstGeom>
          <a:solidFill>
            <a:srgbClr val="4A5D7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877" r="877"/>
          <a:stretch>
            <a:fillRect/>
          </a:stretch>
        </p:blipFill>
        <p:spPr>
          <a:xfrm>
            <a:off x="1016000" y="3302000"/>
            <a:ext cx="7112000" cy="4826000"/>
          </a:xfrm>
          <a:prstGeom prst="roundRect">
            <a:avLst>
              <a:gd name="adj" fmla="val 4210"/>
            </a:avLst>
          </a:prstGeom>
          <a:noFill/>
          <a:ln w="25400">
            <a:noFill/>
            <a:prstDash val="solid"/>
          </a:ln>
        </p:spPr>
      </p:pic>
      <p:grpSp>
        <p:nvGrpSpPr>
          <p:cNvPr id="6" name="Group 6"/>
          <p:cNvGrpSpPr/>
          <p:nvPr/>
        </p:nvGrpSpPr>
        <p:grpSpPr>
          <a:xfrm>
            <a:off x="8636000" y="3556000"/>
            <a:ext cx="6604000" cy="2540000"/>
            <a:chOff x="8636000" y="3556000"/>
            <a:chExt cx="6604000" cy="2540000"/>
          </a:xfrm>
        </p:grpSpPr>
        <p:sp>
          <p:nvSpPr>
            <p:cNvPr id="7" name="AutoShape 7"/>
            <p:cNvSpPr/>
            <p:nvPr/>
          </p:nvSpPr>
          <p:spPr>
            <a:xfrm>
              <a:off x="8636000" y="3556000"/>
              <a:ext cx="50800" cy="2540000"/>
            </a:xfrm>
            <a:prstGeom prst="roundRect">
              <a:avLst>
                <a:gd name="adj" fmla="val 0"/>
              </a:avLst>
            </a:prstGeom>
            <a:solidFill>
              <a:srgbClr val="0D2A4A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9017000" y="3556000"/>
              <a:ext cx="6223000" cy="254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As </a:t>
              </a:r>
              <a:r>
                <a:rPr lang="en-US" sz="2200" b="1" i="0" u="none" strike="noStrike" dirty="0" err="1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Estrelas</a:t>
              </a:r>
              <a:r>
                <a:rPr lang="en-US" sz="2200" b="1" i="0" u="none" strike="noStrike" dirty="0">
                  <a:solidFill>
                    <a:srgbClr val="0D2A4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-do-mar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possuem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disco central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contínuo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com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os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braços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(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sem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limite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brusco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). São as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superpredadoras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lentas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do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fundo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oceânico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,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caçando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principalmente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moluscos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bivalves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duros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e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fixos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nas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rochas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36000" y="6350000"/>
            <a:ext cx="6604000" cy="1778000"/>
            <a:chOff x="8636000" y="6350000"/>
            <a:chExt cx="6604000" cy="1778000"/>
          </a:xfrm>
        </p:grpSpPr>
        <p:sp>
          <p:nvSpPr>
            <p:cNvPr id="10" name="AutoShape 10"/>
            <p:cNvSpPr/>
            <p:nvPr/>
          </p:nvSpPr>
          <p:spPr>
            <a:xfrm>
              <a:off x="8636000" y="6350000"/>
              <a:ext cx="50800" cy="1778000"/>
            </a:xfrm>
            <a:prstGeom prst="roundRect">
              <a:avLst>
                <a:gd name="adj" fmla="val 0"/>
              </a:avLst>
            </a:prstGeom>
            <a:solidFill>
              <a:srgbClr val="E65A4B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1"/>
            <p:cNvSpPr/>
            <p:nvPr/>
          </p:nvSpPr>
          <p:spPr>
            <a:xfrm>
              <a:off x="9017000" y="6350000"/>
              <a:ext cx="6223000" cy="177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Para comer,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usam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a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hidráulica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dos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pés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para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abrir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a concha da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ostra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e </a:t>
              </a:r>
              <a:r>
                <a:rPr lang="en-US" sz="2200" b="1" i="0" u="none" strike="noStrike" dirty="0" err="1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expelem</a:t>
              </a:r>
              <a:r>
                <a:rPr lang="en-US" sz="2200" b="1" i="0" u="none" strike="noStrike" dirty="0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1" i="0" u="none" strike="noStrike" dirty="0" err="1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seu</a:t>
              </a:r>
              <a:r>
                <a:rPr lang="en-US" sz="2200" b="1" i="0" u="none" strike="noStrike" dirty="0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1" i="0" u="none" strike="noStrike" dirty="0" err="1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próprio</a:t>
              </a:r>
              <a:r>
                <a:rPr lang="en-US" sz="2200" b="1" i="0" u="none" strike="noStrike" dirty="0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1" i="0" u="none" strike="noStrike" dirty="0" err="1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estômago</a:t>
              </a:r>
              <a:r>
                <a:rPr lang="en-US" sz="2200" b="1" i="0" u="none" strike="noStrike" dirty="0">
                  <a:solidFill>
                    <a:srgbClr val="E65A4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para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dentro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dela,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dissolvendo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a presa antes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mesmo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 de </a:t>
              </a:r>
              <a:r>
                <a:rPr lang="en-US" sz="2200" b="0" i="0" u="none" strike="noStrike" dirty="0" err="1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engolir</a:t>
              </a:r>
              <a:r>
                <a:rPr lang="en-US" sz="2200" b="0" i="0" u="none" strike="noStrike" dirty="0">
                  <a:solidFill>
                    <a:srgbClr val="14212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Lora, serif"/>
                </a:rPr>
                <a:t>.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push/>
      </p:transition>
    </mc:Choice>
    <mc:Fallback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childTnLst>
                        <p:par>
                          <p:cTn id="13" fill="hold">
                            <p:childTnLst>
                              <p:par>
                                <p:cTn id="14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childTnLst>
                        <p:par>
                          <p:cTn id="19" fill="hold">
                            <p:childTnLst>
                              <p:par>
                                <p:cTn id="20" presetID="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888</Words>
  <Application>Microsoft Office PowerPoint</Application>
  <PresentationFormat>Personalizar</PresentationFormat>
  <Paragraphs>77</Paragraphs>
  <Slides>15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Office 主题​​</vt:lpstr>
      <vt:lpstr>默认主题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G. Flausino</cp:lastModifiedBy>
  <cp:revision>2</cp:revision>
  <dcterms:modified xsi:type="dcterms:W3CDTF">2026-07-31T18:55:29Z</dcterms:modified>
</cp:coreProperties>
</file>