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19"/>
  </p:notesMasterIdLst>
  <p:sldIdLst>
    <p:sldId id="256" r:id="rId3"/>
    <p:sldId id="257" r:id="rId4"/>
    <p:sldId id="266" r:id="rId5"/>
    <p:sldId id="258" r:id="rId6"/>
    <p:sldId id="267" r:id="rId7"/>
    <p:sldId id="259" r:id="rId8"/>
    <p:sldId id="268" r:id="rId9"/>
    <p:sldId id="260" r:id="rId10"/>
    <p:sldId id="269" r:id="rId11"/>
    <p:sldId id="261" r:id="rId12"/>
    <p:sldId id="262" r:id="rId13"/>
    <p:sldId id="263" r:id="rId14"/>
    <p:sldId id="264" r:id="rId15"/>
    <p:sldId id="270" r:id="rId16"/>
    <p:sldId id="265" r:id="rId17"/>
    <p:sldId id="271" r:id="rId18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245" y="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05.07.2026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FC885-1F2C-DD56-89FC-7DD5A0F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9BCB793-2883-4A22-1F58-57FC909BC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5523FB-E873-1951-26DF-6571ABF72A7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83446BA-0C70-5DB6-B204-D984A7C774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27D1C77-8DAB-FEFC-9455-4A9EFA9CF0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981CA9-36CB-62D2-4D69-6B6B3033D4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6531CE-984E-36E7-2492-2415F641F9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3126857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DAF0F-09CD-8F53-4B4B-EB874E8E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209A9DA-5FA1-8870-7062-9B949680E7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1180C6-2A56-72B4-0F5B-A72CC2894AF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C74772E-56AE-C7EA-23AC-FED8A9C38A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6E12AB4-530F-5BB7-8EE9-D9217B68F9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854AF7-ECEA-2197-F29E-140BC36A3D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1313A5-8CF1-F7D7-E604-91786AF955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988428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FFF62-5206-0569-E5A0-580AA1EB7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8111D2-AF85-73E9-DA74-D2EA3D95033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38BFFA-529D-AF1C-4799-DBBF850CCB9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EBE8130-7ACB-459B-E3E5-CCCD0F40BF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FBCE786-5A77-EE08-AE56-75E02A01AA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7031B4-7B96-318A-769F-425AF5FF26F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BAD50C-A864-3135-20F8-0747BA83D9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316775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2DB1D-F567-A371-028B-ED93AB9D1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E26966C-3E7E-6A65-2034-27AEFBA5AB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902EF3-7B0E-9C44-B0C7-55872F94637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19322E0-ED13-05D0-5460-6067876ED1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54F203B-0466-A999-8490-51416E07E3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44758-AB1D-8C19-5DB6-10803D5C4C0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298A2-8FBA-CE6E-AF7C-B7091D9D4B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7907892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cifonauta.cebimar.usp.br/media/11622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1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15740" r="15740"/>
          <a:stretch>
            <a:fillRect/>
          </a:stretch>
        </p:blipFill>
        <p:spPr>
          <a:xfrm>
            <a:off x="6858000" y="0"/>
            <a:ext cx="9398000" cy="9144000"/>
          </a:xfrm>
          <a:custGeom>
            <a:avLst/>
            <a:gdLst/>
            <a:ahLst/>
            <a:cxnLst/>
            <a:rect l="0" t="0" r="0" b="0"/>
            <a:pathLst>
              <a:path w="6439370" h="9144000">
                <a:moveTo>
                  <a:pt x="1392296" y="0"/>
                </a:moveTo>
                <a:lnTo>
                  <a:pt x="6439370" y="0"/>
                </a:lnTo>
                <a:lnTo>
                  <a:pt x="6439370" y="9144000"/>
                </a:lnTo>
                <a:lnTo>
                  <a:pt x="0" y="9144000"/>
                </a:lnTo>
                <a:close/>
              </a:path>
            </a:pathLst>
          </a:custGeom>
          <a:noFill/>
          <a:ln w="25400">
            <a:noFill/>
            <a:prstDash val="solid"/>
          </a:ln>
        </p:spPr>
      </p:pic>
      <p:sp>
        <p:nvSpPr>
          <p:cNvPr id="3" name="AutoShape 3"/>
          <p:cNvSpPr/>
          <p:nvPr/>
        </p:nvSpPr>
        <p:spPr>
          <a:xfrm>
            <a:off x="6858000" y="0"/>
            <a:ext cx="2540000" cy="9144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0A1118">
                  <a:alpha val="100000"/>
                </a:srgbClr>
              </a:gs>
              <a:gs pos="100000">
                <a:srgbClr val="0A1118">
                  <a:alpha val="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3048000"/>
            <a:ext cx="762000" cy="50800"/>
          </a:xfrm>
          <a:prstGeom prst="roundRect">
            <a:avLst>
              <a:gd name="adj" fmla="val 0"/>
            </a:avLst>
          </a:prstGeom>
          <a:solidFill>
            <a:srgbClr val="E8C36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1016000" y="3429000"/>
            <a:ext cx="7620000" cy="190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 lnSpcReduction="1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6400" b="1" i="0" u="none" strike="noStrike" dirty="0" err="1">
                <a:solidFill>
                  <a:srgbClr val="FFFFFF"/>
                </a:solidFill>
                <a:latin typeface="Playfair Display, 思源宋体, serif"/>
                <a:ea typeface="Playfair Display, 思源宋体, serif"/>
                <a:cs typeface="Playfair Display, 思源宋体, serif"/>
                <a:sym typeface="Playfair Display, 思源宋体, serif"/>
              </a:rPr>
              <a:t>Poríferos</a:t>
            </a:r>
            <a:r>
              <a:rPr lang="en-US" sz="6400" b="1" i="0" u="none" strike="noStrike" dirty="0">
                <a:solidFill>
                  <a:srgbClr val="FFFFFF"/>
                </a:solidFill>
                <a:latin typeface="Playfair Display, 思源宋体, serif"/>
                <a:ea typeface="Playfair Display, 思源宋体, serif"/>
                <a:cs typeface="Playfair Display, 思源宋体, serif"/>
                <a:sym typeface="Playfair Display, 思源宋体, serif"/>
              </a:rPr>
              <a:t>: A </a:t>
            </a:r>
            <a:r>
              <a:rPr lang="en-US" sz="6400" b="1" i="0" u="none" strike="noStrike" dirty="0" err="1">
                <a:solidFill>
                  <a:srgbClr val="FFFFFF"/>
                </a:solidFill>
                <a:latin typeface="Playfair Display, 思源宋体, serif"/>
                <a:ea typeface="Playfair Display, 思源宋体, serif"/>
                <a:cs typeface="Playfair Display, 思源宋体, serif"/>
                <a:sym typeface="Playfair Display, 思源宋体, serif"/>
              </a:rPr>
              <a:t>Biologia</a:t>
            </a:r>
            <a:r>
              <a:rPr lang="en-US" sz="6400" b="1" i="0" u="none" strike="noStrike" dirty="0">
                <a:solidFill>
                  <a:srgbClr val="FFFFFF"/>
                </a:solidFill>
                <a:latin typeface="Playfair Display, 思源宋体, serif"/>
                <a:ea typeface="Playfair Display, 思源宋体, serif"/>
                <a:cs typeface="Playfair Display, 思源宋体, serif"/>
                <a:sym typeface="Playfair Display, 思源宋体, serif"/>
              </a:rPr>
              <a:t> </a:t>
            </a:r>
            <a:r>
              <a:rPr lang="en-US" sz="6400" b="1" i="0" u="none" strike="noStrike" dirty="0" err="1">
                <a:solidFill>
                  <a:srgbClr val="FFFFFF"/>
                </a:solidFill>
                <a:latin typeface="Playfair Display, 思源宋体, serif"/>
                <a:ea typeface="Playfair Display, 思源宋体, serif"/>
                <a:cs typeface="Playfair Display, 思源宋体, serif"/>
                <a:sym typeface="Playfair Display, 思源宋体, serif"/>
              </a:rPr>
              <a:t>Séssil</a:t>
            </a:r>
            <a:endParaRPr lang="en-US" sz="1100" dirty="0"/>
          </a:p>
        </p:txBody>
      </p:sp>
      <p:sp>
        <p:nvSpPr>
          <p:cNvPr id="6" name="AutoShape 6"/>
          <p:cNvSpPr/>
          <p:nvPr/>
        </p:nvSpPr>
        <p:spPr>
          <a:xfrm>
            <a:off x="1016000" y="5587999"/>
            <a:ext cx="7112000" cy="2543629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16666"/>
              </a:lnSpc>
              <a:defRPr/>
            </a:pPr>
            <a:r>
              <a:rPr lang="en-US" sz="2400" b="1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 enigma do </a:t>
            </a:r>
            <a:r>
              <a:rPr lang="en-US" sz="2400" b="1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grupo</a:t>
            </a:r>
            <a:r>
              <a:rPr lang="en-US" sz="2400" b="1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animal </a:t>
            </a:r>
            <a:r>
              <a:rPr lang="en-US" sz="2400" b="1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mais</a:t>
            </a:r>
            <a:r>
              <a:rPr lang="en-US" sz="2400" b="1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400" b="1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antigo</a:t>
            </a:r>
            <a:r>
              <a:rPr lang="en-US" sz="2400" b="1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do </a:t>
            </a:r>
            <a:r>
              <a:rPr lang="en-US" sz="2400" b="1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planeta</a:t>
            </a:r>
            <a:r>
              <a:rPr lang="en-US" sz="2400" b="1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(</a:t>
            </a:r>
            <a:r>
              <a:rPr lang="en-US" sz="2400" b="1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Período</a:t>
            </a:r>
            <a:r>
              <a:rPr lang="en-US" sz="2400" b="1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400" b="1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Ediacarano</a:t>
            </a:r>
            <a:r>
              <a:rPr lang="en-US" sz="2400" b="1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).</a:t>
            </a:r>
            <a:br>
              <a:rPr lang="en-US" sz="2400" b="1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</a:br>
            <a:endParaRPr lang="en-US" sz="2400" b="1" i="0" u="none" strike="noStrike" dirty="0">
              <a:solidFill>
                <a:srgbClr val="A5B8C7"/>
              </a:solidFill>
              <a:latin typeface="DM Sans, 黑体, sans-serif"/>
              <a:ea typeface="DM Sans, 黑体, sans-serif"/>
              <a:cs typeface="DM Sans, 黑体, sans-serif"/>
              <a:sym typeface="DM Sans, 黑体, sans-serif"/>
            </a:endParaRPr>
          </a:p>
          <a:p>
            <a:pPr indent="0" algn="l">
              <a:lnSpc>
                <a:spcPct val="116666"/>
              </a:lnSpc>
              <a:defRPr/>
            </a:pPr>
            <a:r>
              <a:rPr lang="en-US" sz="2400" b="1" i="0" u="none" strike="noStrike" dirty="0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Prof. Gabriel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1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Playfair Display, 思源宋体, serif"/>
                <a:ea typeface="Playfair Display, 思源宋体, serif"/>
                <a:cs typeface="Playfair Display, 思源宋体, serif"/>
                <a:sym typeface="Playfair Display, 思源宋体, serif"/>
              </a:rPr>
              <a:t>Amebócitos e Sustentação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778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2285999"/>
            <a:ext cx="7366000" cy="6509657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 fontScale="92500"/>
          </a:bodyPr>
          <a:lstStyle/>
          <a:p>
            <a:pPr indent="0" algn="l">
              <a:lnSpc>
                <a:spcPct val="133333"/>
              </a:lnSpc>
              <a:spcBef>
                <a:spcPct val="0"/>
              </a:spcBef>
              <a:defRPr/>
            </a:pPr>
            <a:r>
              <a:rPr lang="en-US" sz="2200" b="1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Amebócitos</a:t>
            </a:r>
            <a:r>
              <a:rPr lang="en-US" sz="2200" b="1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(</a:t>
            </a:r>
            <a:r>
              <a:rPr lang="en-US" sz="2200" b="1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Arqueócitos</a:t>
            </a:r>
            <a:r>
              <a:rPr lang="en-US" sz="2200" b="1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)</a:t>
            </a:r>
            <a:b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</a:b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Células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ameboides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errantes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no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mesohilo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,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notáveis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por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sua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1" i="0" u="none" strike="noStrike" dirty="0" err="1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totipotência</a:t>
            </a:r>
            <a:r>
              <a:rPr lang="en-US" sz="2200" b="1" i="0" u="none" strike="noStrike" dirty="0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biológica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.</a:t>
            </a:r>
          </a:p>
          <a:p>
            <a:pPr>
              <a:lnSpc>
                <a:spcPct val="133333"/>
              </a:lnSpc>
              <a:spcBef>
                <a:spcPct val="0"/>
              </a:spcBef>
              <a:defRPr/>
            </a:pPr>
            <a:r>
              <a:rPr lang="en-US" sz="2200" dirty="0" err="1">
                <a:solidFill>
                  <a:srgbClr val="A5B8C7"/>
                </a:solidFill>
                <a:latin typeface="DM Sans, 黑体, sans-serif"/>
                <a:sym typeface="DM Sans, 黑体, sans-serif"/>
              </a:rPr>
              <a:t>Totipotência</a:t>
            </a:r>
            <a:r>
              <a:rPr lang="en-US" sz="2200" dirty="0">
                <a:solidFill>
                  <a:srgbClr val="A5B8C7"/>
                </a:solidFill>
                <a:latin typeface="DM Sans, 黑体, sans-serif"/>
                <a:sym typeface="DM Sans, 黑体, sans-serif"/>
              </a:rPr>
              <a:t> = </a:t>
            </a:r>
            <a:r>
              <a:rPr lang="pt-BR" sz="2200" dirty="0">
                <a:solidFill>
                  <a:srgbClr val="A5B8C7"/>
                </a:solidFill>
                <a:latin typeface="DM Sans, 黑体, sans-serif"/>
                <a:sym typeface="DM Sans, 黑体, sans-serif"/>
              </a:rPr>
              <a:t>capacidade de uma única célula se dividir e diferenciar em todos os tipos celulares de um organismo.</a:t>
            </a:r>
            <a:endParaRPr lang="en-US" sz="1100" dirty="0"/>
          </a:p>
          <a:p>
            <a:pPr marL="279400" indent="-279400" algn="l">
              <a:lnSpc>
                <a:spcPct val="133333"/>
              </a:lnSpc>
              <a:buClr>
                <a:srgbClr val="A5B8C7"/>
              </a:buClr>
              <a:buChar char="•"/>
            </a:pP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Recebem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nutrientes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dos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coanócitos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e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transportam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pelo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organismo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.</a:t>
            </a:r>
          </a:p>
          <a:p>
            <a:pPr marL="279400" indent="-279400" algn="l">
              <a:lnSpc>
                <a:spcPct val="133333"/>
              </a:lnSpc>
              <a:buClr>
                <a:srgbClr val="A5B8C7"/>
              </a:buClr>
              <a:buChar char="•"/>
            </a:pP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Atuam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na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eliminação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de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excretas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e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originam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outras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células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.</a:t>
            </a:r>
          </a:p>
          <a:p>
            <a:pPr indent="0" algn="l">
              <a:lnSpc>
                <a:spcPct val="133333"/>
              </a:lnSpc>
              <a:spcBef>
                <a:spcPts val="2400"/>
              </a:spcBef>
            </a:pPr>
            <a:r>
              <a:rPr lang="en-US" sz="2200" b="1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 </a:t>
            </a:r>
            <a:r>
              <a:rPr lang="en-US" sz="2200" b="1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Esqueleto</a:t>
            </a:r>
            <a:r>
              <a:rPr lang="en-US" sz="2200" b="1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1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Interno</a:t>
            </a:r>
            <a:b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</a:b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Para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evitar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o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colapso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do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corpo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, a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esponja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possui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um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esqueleto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fabricado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por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essas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células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:</a:t>
            </a:r>
          </a:p>
          <a:p>
            <a:pPr marL="279400" indent="-279400" algn="l">
              <a:lnSpc>
                <a:spcPct val="133333"/>
              </a:lnSpc>
              <a:buClr>
                <a:srgbClr val="E8C361"/>
              </a:buClr>
              <a:buChar char="•"/>
            </a:pPr>
            <a:r>
              <a:rPr lang="en-US" sz="2200" b="1" i="0" u="none" strike="noStrike" dirty="0" err="1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Espículas</a:t>
            </a:r>
            <a:r>
              <a:rPr lang="en-US" sz="2200" b="1" i="0" u="none" strike="noStrike" dirty="0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: 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Agulhas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minerais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rígidas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de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sílica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ou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carbonato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de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cálcio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.</a:t>
            </a:r>
          </a:p>
          <a:p>
            <a:pPr marL="279400" indent="-279400" algn="l">
              <a:lnSpc>
                <a:spcPct val="133333"/>
              </a:lnSpc>
              <a:buClr>
                <a:srgbClr val="E8C361"/>
              </a:buClr>
              <a:buChar char="•"/>
            </a:pPr>
            <a:r>
              <a:rPr lang="en-US" sz="2200" b="1" i="0" u="none" strike="noStrike" dirty="0" err="1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Esponjina</a:t>
            </a:r>
            <a:r>
              <a:rPr lang="en-US" sz="2200" b="1" i="0" u="none" strike="noStrike" dirty="0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: 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Fibras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proteicas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flexíveis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,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variantes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do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colágeno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(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típicas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nas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esponjas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de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banho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naturais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).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1886" r="11886"/>
          <a:stretch>
            <a:fillRect/>
          </a:stretch>
        </p:blipFill>
        <p:spPr>
          <a:xfrm>
            <a:off x="9144000" y="2286000"/>
            <a:ext cx="6096000" cy="5334000"/>
          </a:xfrm>
          <a:prstGeom prst="roundRect">
            <a:avLst>
              <a:gd name="adj" fmla="val 3809"/>
            </a:avLst>
          </a:prstGeom>
          <a:noFill/>
          <a:ln w="25400">
            <a:noFill/>
            <a:prstDash val="solid"/>
          </a:ln>
        </p:spPr>
      </p:pic>
      <p:sp>
        <p:nvSpPr>
          <p:cNvPr id="6" name="AutoShape 6"/>
          <p:cNvSpPr/>
          <p:nvPr/>
        </p:nvSpPr>
        <p:spPr>
          <a:xfrm>
            <a:off x="9144000" y="7747000"/>
            <a:ext cx="6096000" cy="508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 lnSpcReduction="10000"/>
          </a:bodyPr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A5B8C7">
                    <a:alpha val="70196"/>
                  </a:srgbClr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Fotomicrografia real de espículas isoladas, exibindo sua forma de agulha geométrica.</a:t>
            </a:r>
            <a:endParaRPr lang="en-US" sz="11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42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childTnLst>
                              <p:par>
                                <p:cTn id="16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1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Playfair Display, 思源宋体, serif"/>
                <a:ea typeface="Playfair Display, 思源宋体, serif"/>
                <a:cs typeface="Playfair Display, 思源宋体, serif"/>
                <a:sym typeface="Playfair Display, 思源宋体, serif"/>
              </a:rPr>
              <a:t>Taxonomia: As 3 Classes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778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2032000"/>
            <a:ext cx="14224000" cy="508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 classificação taxonômica fundamenta-se estritamente na composição química e na estrutura do esqueleto da esponja.</a:t>
            </a:r>
            <a:endParaRPr lang="en-US" sz="1100"/>
          </a:p>
        </p:txBody>
      </p:sp>
      <p:grpSp>
        <p:nvGrpSpPr>
          <p:cNvPr id="5" name="Group 5"/>
          <p:cNvGrpSpPr/>
          <p:nvPr/>
        </p:nvGrpSpPr>
        <p:grpSpPr>
          <a:xfrm>
            <a:off x="1016000" y="2794000"/>
            <a:ext cx="4394200" cy="5588000"/>
            <a:chOff x="1016000" y="2794000"/>
            <a:chExt cx="4394200" cy="55880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/>
            <a:srcRect t="4365" b="4365"/>
            <a:stretch>
              <a:fillRect/>
            </a:stretch>
          </p:blipFill>
          <p:spPr>
            <a:xfrm>
              <a:off x="1016000" y="2794000"/>
              <a:ext cx="4394200" cy="3048000"/>
            </a:xfrm>
            <a:prstGeom prst="roundRect">
              <a:avLst>
                <a:gd name="adj" fmla="val 6666"/>
              </a:avLst>
            </a:prstGeom>
            <a:noFill/>
            <a:ln w="25400">
              <a:noFill/>
              <a:prstDash val="solid"/>
            </a:ln>
          </p:spPr>
        </p:pic>
        <p:sp>
          <p:nvSpPr>
            <p:cNvPr id="7" name="AutoShape 7"/>
            <p:cNvSpPr/>
            <p:nvPr/>
          </p:nvSpPr>
          <p:spPr>
            <a:xfrm>
              <a:off x="1016000" y="5842000"/>
              <a:ext cx="4394200" cy="2540000"/>
            </a:xfrm>
            <a:prstGeom prst="roundRect">
              <a:avLst>
                <a:gd name="adj" fmla="val 8000"/>
              </a:avLst>
            </a:prstGeom>
            <a:solidFill>
              <a:srgbClr val="15263A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AutoShape 8"/>
            <p:cNvSpPr/>
            <p:nvPr/>
          </p:nvSpPr>
          <p:spPr>
            <a:xfrm>
              <a:off x="1270000" y="6096000"/>
              <a:ext cx="3886200" cy="2032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4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Calcáreas</a:t>
              </a:r>
              <a:endParaRPr lang="en-US" sz="1100" dirty="0"/>
            </a:p>
            <a:p>
              <a:pPr indent="0" algn="l">
                <a:lnSpc>
                  <a:spcPct val="125000"/>
                </a:lnSpc>
              </a:pP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Possuem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espículas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exclusivamente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de </a:t>
              </a:r>
              <a:r>
                <a:rPr lang="en-US" sz="16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carbonato</a:t>
              </a:r>
              <a:r>
                <a:rPr lang="en-US" sz="1600" b="1" i="0" u="none" strike="noStrike" dirty="0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de </a:t>
              </a:r>
              <a:r>
                <a:rPr lang="en-US" sz="16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cálcio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.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Tipicamente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pequenas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(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poucos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centímetros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) e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habitam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águas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marinhas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costeiras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rasas.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918200" y="2794000"/>
            <a:ext cx="4394200" cy="5588000"/>
            <a:chOff x="5918200" y="2794000"/>
            <a:chExt cx="4394200" cy="5588000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/>
            <a:srcRect t="3757" b="3757"/>
            <a:stretch>
              <a:fillRect/>
            </a:stretch>
          </p:blipFill>
          <p:spPr>
            <a:xfrm>
              <a:off x="5918200" y="2794000"/>
              <a:ext cx="4394200" cy="3048000"/>
            </a:xfrm>
            <a:prstGeom prst="roundRect">
              <a:avLst>
                <a:gd name="adj" fmla="val 6666"/>
              </a:avLst>
            </a:prstGeom>
            <a:noFill/>
            <a:ln w="25400">
              <a:noFill/>
              <a:prstDash val="solid"/>
            </a:ln>
          </p:spPr>
        </p:pic>
        <p:sp>
          <p:nvSpPr>
            <p:cNvPr id="11" name="AutoShape 11"/>
            <p:cNvSpPr/>
            <p:nvPr/>
          </p:nvSpPr>
          <p:spPr>
            <a:xfrm>
              <a:off x="5918200" y="5842000"/>
              <a:ext cx="4394200" cy="2540000"/>
            </a:xfrm>
            <a:prstGeom prst="roundRect">
              <a:avLst>
                <a:gd name="adj" fmla="val 8000"/>
              </a:avLst>
            </a:prstGeom>
            <a:solidFill>
              <a:srgbClr val="15263A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2" name="AutoShape 12"/>
            <p:cNvSpPr/>
            <p:nvPr/>
          </p:nvSpPr>
          <p:spPr>
            <a:xfrm>
              <a:off x="6172200" y="6096000"/>
              <a:ext cx="3886200" cy="2032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400" b="1" i="0" u="none" strike="noStrike" dirty="0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Demospongiae</a:t>
              </a:r>
              <a:endParaRPr lang="en-US" sz="1100" dirty="0"/>
            </a:p>
            <a:p>
              <a:pPr indent="0" algn="l">
                <a:lnSpc>
                  <a:spcPct val="125000"/>
                </a:lnSpc>
              </a:pP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O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grupo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mais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abundante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(90% das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espécies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).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Esqueleto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formado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por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espículas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de </a:t>
              </a:r>
              <a:r>
                <a:rPr lang="en-US" sz="1600" b="1" i="0" u="none" strike="noStrike" dirty="0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silica 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e/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ou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rede de </a:t>
              </a:r>
              <a:r>
                <a:rPr lang="en-US" sz="16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esponjina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.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Inclui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as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esponjas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naturais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de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banho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820400" y="2794000"/>
            <a:ext cx="4394200" cy="5588000"/>
            <a:chOff x="10820400" y="2794000"/>
            <a:chExt cx="4394200" cy="5588000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5"/>
            <a:srcRect l="9829" r="9829"/>
            <a:stretch>
              <a:fillRect/>
            </a:stretch>
          </p:blipFill>
          <p:spPr>
            <a:xfrm>
              <a:off x="10820400" y="2794000"/>
              <a:ext cx="4394200" cy="3048000"/>
            </a:xfrm>
            <a:prstGeom prst="roundRect">
              <a:avLst>
                <a:gd name="adj" fmla="val 6666"/>
              </a:avLst>
            </a:prstGeom>
            <a:noFill/>
            <a:ln w="25400">
              <a:noFill/>
              <a:prstDash val="solid"/>
            </a:ln>
          </p:spPr>
        </p:pic>
        <p:sp>
          <p:nvSpPr>
            <p:cNvPr id="15" name="AutoShape 15"/>
            <p:cNvSpPr/>
            <p:nvPr/>
          </p:nvSpPr>
          <p:spPr>
            <a:xfrm>
              <a:off x="10820400" y="5842000"/>
              <a:ext cx="4394200" cy="2540000"/>
            </a:xfrm>
            <a:prstGeom prst="roundRect">
              <a:avLst>
                <a:gd name="adj" fmla="val 8000"/>
              </a:avLst>
            </a:prstGeom>
            <a:solidFill>
              <a:srgbClr val="15263A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6" name="AutoShape 16"/>
            <p:cNvSpPr/>
            <p:nvPr/>
          </p:nvSpPr>
          <p:spPr>
            <a:xfrm>
              <a:off x="11074400" y="6096000"/>
              <a:ext cx="3886200" cy="2032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4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Hexactinellida</a:t>
              </a:r>
              <a:endParaRPr lang="en-US" sz="1100" dirty="0"/>
            </a:p>
            <a:p>
              <a:pPr indent="0" algn="l">
                <a:lnSpc>
                  <a:spcPct val="125000"/>
                </a:lnSpc>
              </a:pP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Conhecidas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como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esponjas</a:t>
              </a:r>
              <a:r>
                <a:rPr lang="en-US" sz="1600" b="1" i="0" u="none" strike="noStrike" dirty="0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-de-</a:t>
              </a:r>
              <a:r>
                <a:rPr lang="en-US" sz="16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vidro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.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Espículas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silicosas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exclusivas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de seis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raios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fusionadas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em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redes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frágeis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.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Exclusivas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de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grandes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profundidades</a:t>
              </a:r>
              <a:r>
                <a:rPr lang="en-US" sz="16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childTnLst>
                        <p:par>
                          <p:cTn id="11" fill="hold">
                            <p:childTnLst>
                              <p:par>
                                <p:cTn id="12" presetID="42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childTnLst>
                        <p:par>
                          <p:cTn id="18" fill="hold">
                            <p:childTnLst>
                              <p:par>
                                <p:cTn id="19" presetID="42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1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Playfair Display, 思源宋体, serif"/>
                <a:ea typeface="Playfair Display, 思源宋体, serif"/>
                <a:cs typeface="Playfair Display, 思源宋体, serif"/>
                <a:sym typeface="Playfair Display, 思源宋体, serif"/>
              </a:rPr>
              <a:t>A Força da Sobrevivência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778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2286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 lnSpcReduction="10000"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reprodução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assexuada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dos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poríferos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demonstra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uma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rusticidade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biológica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extrema,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baseada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na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1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totipotência</a:t>
            </a:r>
            <a:r>
              <a:rPr lang="en-US" sz="2200" b="1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cellular 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na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ausência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de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tecidos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complexos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.</a:t>
            </a:r>
            <a:endParaRPr lang="en-US" sz="1100" dirty="0"/>
          </a:p>
        </p:txBody>
      </p:sp>
      <p:grpSp>
        <p:nvGrpSpPr>
          <p:cNvPr id="5" name="Group 5"/>
          <p:cNvGrpSpPr/>
          <p:nvPr/>
        </p:nvGrpSpPr>
        <p:grpSpPr>
          <a:xfrm>
            <a:off x="1015356" y="3536950"/>
            <a:ext cx="4394844" cy="4083050"/>
            <a:chOff x="1015356" y="3536950"/>
            <a:chExt cx="4394844" cy="4083050"/>
          </a:xfrm>
        </p:grpSpPr>
        <p:cxnSp>
          <p:nvCxnSpPr>
            <p:cNvPr id="6" name="Connector 6"/>
            <p:cNvCxnSpPr/>
            <p:nvPr/>
          </p:nvCxnSpPr>
          <p:spPr>
            <a:xfrm rot="-9935">
              <a:off x="1015365" y="3543300"/>
              <a:ext cx="4394200" cy="12700"/>
            </a:xfrm>
            <a:prstGeom prst="straightConnector1">
              <a:avLst/>
            </a:prstGeom>
            <a:solidFill>
              <a:srgbClr val="DEE0E3">
                <a:alpha val="100000"/>
              </a:srgbClr>
            </a:solidFill>
            <a:ln w="38100" cap="flat" cmpd="sng">
              <a:solidFill>
                <a:srgbClr val="E8C361">
                  <a:alpha val="100000"/>
                </a:srgbClr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7" name="AutoShape 7"/>
            <p:cNvSpPr/>
            <p:nvPr/>
          </p:nvSpPr>
          <p:spPr>
            <a:xfrm>
              <a:off x="1016000" y="3810000"/>
              <a:ext cx="4394200" cy="381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800" b="1" i="0" u="none" strike="noStrike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Brotamento</a:t>
              </a:r>
              <a:endParaRPr lang="en-US" sz="1100"/>
            </a:p>
            <a:p>
              <a:pPr indent="0" algn="l">
                <a:lnSpc>
                  <a:spcPct val="133333"/>
                </a:lnSpc>
                <a:spcBef>
                  <a:spcPts val="1600"/>
                </a:spcBef>
              </a:pPr>
              <a:r>
                <a:rPr lang="en-US" sz="1800" b="0" i="0" u="none" strike="noStrike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Novos indivíduos crescem diretamente na parede corporal do genitor.</a:t>
              </a:r>
              <a:br>
                <a:rPr lang="en-US" sz="1600" b="0" i="0" u="none" strike="noStrike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br>
                <a:rPr lang="en-US" sz="1600" b="0" i="0" u="none" strike="noStrike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r>
                <a:rPr lang="en-US" sz="1800" b="0" i="0" u="none" strike="noStrike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Eles podem se desprender para formar indivíduos isolados ou permanecer aderidos, formando grandes colônias massivas no recife.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917556" y="3536950"/>
            <a:ext cx="4394844" cy="4083050"/>
            <a:chOff x="5917556" y="3536950"/>
            <a:chExt cx="4394844" cy="4083050"/>
          </a:xfrm>
        </p:grpSpPr>
        <p:cxnSp>
          <p:nvCxnSpPr>
            <p:cNvPr id="9" name="Connector 9"/>
            <p:cNvCxnSpPr/>
            <p:nvPr/>
          </p:nvCxnSpPr>
          <p:spPr>
            <a:xfrm rot="-9935">
              <a:off x="5917565" y="3543300"/>
              <a:ext cx="4394200" cy="12700"/>
            </a:xfrm>
            <a:prstGeom prst="straightConnector1">
              <a:avLst/>
            </a:prstGeom>
            <a:solidFill>
              <a:srgbClr val="DEE0E3">
                <a:alpha val="100000"/>
              </a:srgbClr>
            </a:solidFill>
            <a:ln w="38100" cap="flat" cmpd="sng">
              <a:solidFill>
                <a:srgbClr val="E8C361">
                  <a:alpha val="100000"/>
                </a:srgbClr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10" name="AutoShape 10"/>
            <p:cNvSpPr/>
            <p:nvPr/>
          </p:nvSpPr>
          <p:spPr>
            <a:xfrm>
              <a:off x="5918200" y="3810000"/>
              <a:ext cx="4394200" cy="381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8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Fragmentação</a:t>
              </a:r>
              <a:endParaRPr lang="en-US" sz="1100" dirty="0"/>
            </a:p>
            <a:p>
              <a:pPr indent="0" algn="l">
                <a:lnSpc>
                  <a:spcPct val="133333"/>
                </a:lnSpc>
                <a:spcBef>
                  <a:spcPts val="1600"/>
                </a:spcBef>
              </a:pP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Se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uma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esponja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for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triturada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por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correntes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ou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predadores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, a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morte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não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é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certa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.</a:t>
              </a:r>
              <a:br>
                <a:rPr lang="en-US" sz="1600" b="0" i="0" u="none" strike="noStrike" dirty="0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br>
                <a:rPr lang="en-US" sz="1600" b="0" i="0" u="none" strike="noStrike" dirty="0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Os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amebócitos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e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coanócitos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isolados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conseguem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reagregar</a:t>
              </a:r>
              <a:r>
                <a:rPr lang="en-US" sz="1800" b="1" i="0" u="none" strike="noStrike" dirty="0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-se 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de forma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autônoma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e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regenerar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um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indivíduo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funcional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inteiro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819756" y="3536950"/>
            <a:ext cx="4394844" cy="4083050"/>
            <a:chOff x="10819756" y="3536950"/>
            <a:chExt cx="4394844" cy="4083050"/>
          </a:xfrm>
        </p:grpSpPr>
        <p:cxnSp>
          <p:nvCxnSpPr>
            <p:cNvPr id="12" name="Connector 12"/>
            <p:cNvCxnSpPr/>
            <p:nvPr/>
          </p:nvCxnSpPr>
          <p:spPr>
            <a:xfrm rot="-9935">
              <a:off x="10819765" y="3543300"/>
              <a:ext cx="4394200" cy="12700"/>
            </a:xfrm>
            <a:prstGeom prst="straightConnector1">
              <a:avLst/>
            </a:prstGeom>
            <a:solidFill>
              <a:srgbClr val="DEE0E3">
                <a:alpha val="100000"/>
              </a:srgbClr>
            </a:solidFill>
            <a:ln w="38100" cap="flat" cmpd="sng">
              <a:solidFill>
                <a:srgbClr val="E8C361">
                  <a:alpha val="100000"/>
                </a:srgbClr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13" name="AutoShape 13"/>
            <p:cNvSpPr/>
            <p:nvPr/>
          </p:nvSpPr>
          <p:spPr>
            <a:xfrm>
              <a:off x="10820400" y="3810000"/>
              <a:ext cx="4394200" cy="381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8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Gemulação</a:t>
              </a:r>
              <a:endParaRPr lang="en-US" sz="1100" dirty="0"/>
            </a:p>
            <a:p>
              <a:pPr indent="0" algn="l">
                <a:lnSpc>
                  <a:spcPct val="133333"/>
                </a:lnSpc>
                <a:spcBef>
                  <a:spcPts val="1600"/>
                </a:spcBef>
              </a:pP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Estratégia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restrita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a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espécies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de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água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doce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sujeitas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à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seca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.</a:t>
              </a:r>
              <a:br>
                <a:rPr lang="en-US" sz="1600" b="0" i="0" u="none" strike="noStrike" dirty="0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br>
                <a:rPr lang="en-US" sz="1600" b="0" i="0" u="none" strike="noStrike" dirty="0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A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esponja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cria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gêmulas</a:t>
              </a:r>
              <a:r>
                <a:rPr lang="en-US" sz="1800" b="1" i="0" u="none" strike="noStrike" dirty="0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de </a:t>
              </a:r>
              <a:r>
                <a:rPr lang="en-US" sz="18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resistência</a:t>
              </a:r>
              <a:r>
                <a:rPr lang="en-US" sz="1800" b="1" i="0" u="none" strike="noStrike" dirty="0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(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cápsulas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rígidas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e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espiculadas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cheias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de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amebócitos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) que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sobrevivem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após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a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morte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da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matriz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e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eclodem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quando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a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água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retorna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1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Playfair Display, 思源宋体, serif"/>
                <a:ea typeface="Playfair Display, 思源宋体, serif"/>
                <a:cs typeface="Playfair Display, 思源宋体, serif"/>
                <a:sym typeface="Playfair Display, 思源宋体, serif"/>
              </a:rPr>
              <a:t>Perpetuando a Espécie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778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2286000"/>
            <a:ext cx="14224000" cy="508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0" i="0" u="none" strike="noStrike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 reprodução sexuada garante a variabilidade genética e a colonização de novos substratos.</a:t>
            </a:r>
            <a:endParaRPr lang="en-US" sz="1100"/>
          </a:p>
        </p:txBody>
      </p:sp>
      <p:grpSp>
        <p:nvGrpSpPr>
          <p:cNvPr id="5" name="Group 5"/>
          <p:cNvGrpSpPr/>
          <p:nvPr/>
        </p:nvGrpSpPr>
        <p:grpSpPr>
          <a:xfrm>
            <a:off x="1016000" y="3302000"/>
            <a:ext cx="3556000" cy="4699000"/>
            <a:chOff x="1016000" y="3302000"/>
            <a:chExt cx="3556000" cy="4699000"/>
          </a:xfrm>
        </p:grpSpPr>
        <p:sp>
          <p:nvSpPr>
            <p:cNvPr id="6" name="AutoShape 6"/>
            <p:cNvSpPr/>
            <p:nvPr/>
          </p:nvSpPr>
          <p:spPr>
            <a:xfrm>
              <a:off x="1016000" y="3302000"/>
              <a:ext cx="609600" cy="609600"/>
            </a:xfrm>
            <a:prstGeom prst="ellipse">
              <a:avLst/>
            </a:prstGeom>
            <a:solidFill>
              <a:srgbClr val="E8C361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AutoShape 7"/>
            <p:cNvSpPr/>
            <p:nvPr/>
          </p:nvSpPr>
          <p:spPr>
            <a:xfrm>
              <a:off x="1016000" y="3302000"/>
              <a:ext cx="609600" cy="6096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ctr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2000" b="1" i="0" u="none" strike="noStrike">
                  <a:solidFill>
                    <a:srgbClr val="0A1118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1</a:t>
              </a:r>
              <a:endParaRPr lang="en-US" sz="1100"/>
            </a:p>
          </p:txBody>
        </p:sp>
        <p:sp>
          <p:nvSpPr>
            <p:cNvPr id="8" name="AutoShape 8"/>
            <p:cNvSpPr/>
            <p:nvPr/>
          </p:nvSpPr>
          <p:spPr>
            <a:xfrm>
              <a:off x="1016000" y="4191000"/>
              <a:ext cx="3556000" cy="381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400" b="1" i="0" u="none" strike="noStrike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Liberação via Ósculo</a:t>
              </a:r>
              <a:endParaRPr lang="en-US" sz="1100"/>
            </a:p>
            <a:p>
              <a:pPr indent="0" algn="l">
                <a:lnSpc>
                  <a:spcPct val="133333"/>
                </a:lnSpc>
                <a:spcBef>
                  <a:spcPts val="1200"/>
                </a:spcBef>
              </a:pPr>
              <a:r>
                <a:rPr lang="en-US" sz="1800" b="0" i="0" u="none" strike="noStrike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A maioria é hermafrodita. Os amebócitos diferenciam-se em espermatozoides, que são liberados pela corrente de água através do ósculo.</a:t>
              </a:r>
            </a:p>
          </p:txBody>
        </p:sp>
      </p:grpSp>
      <p:cxnSp>
        <p:nvCxnSpPr>
          <p:cNvPr id="9" name="Connector 9"/>
          <p:cNvCxnSpPr/>
          <p:nvPr/>
        </p:nvCxnSpPr>
        <p:spPr>
          <a:xfrm rot="-42969">
            <a:off x="4571365" y="359410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E8C361">
                <a:alpha val="50000"/>
              </a:srgbClr>
            </a:solidFill>
            <a:prstDash val="solid"/>
            <a:round/>
            <a:headEnd type="none" w="lg" len="lg"/>
            <a:tailEnd type="triangle" w="lg" len="lg"/>
          </a:ln>
        </p:spPr>
      </p:cxnSp>
      <p:grpSp>
        <p:nvGrpSpPr>
          <p:cNvPr id="10" name="Group 10"/>
          <p:cNvGrpSpPr/>
          <p:nvPr/>
        </p:nvGrpSpPr>
        <p:grpSpPr>
          <a:xfrm>
            <a:off x="5969000" y="3302000"/>
            <a:ext cx="3810000" cy="4699000"/>
            <a:chOff x="5969000" y="3302000"/>
            <a:chExt cx="3810000" cy="4699000"/>
          </a:xfrm>
        </p:grpSpPr>
        <p:sp>
          <p:nvSpPr>
            <p:cNvPr id="11" name="AutoShape 11"/>
            <p:cNvSpPr/>
            <p:nvPr/>
          </p:nvSpPr>
          <p:spPr>
            <a:xfrm>
              <a:off x="5969000" y="3302000"/>
              <a:ext cx="609600" cy="609600"/>
            </a:xfrm>
            <a:prstGeom prst="ellipse">
              <a:avLst/>
            </a:prstGeom>
            <a:solidFill>
              <a:srgbClr val="E8C361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2" name="AutoShape 12"/>
            <p:cNvSpPr/>
            <p:nvPr/>
          </p:nvSpPr>
          <p:spPr>
            <a:xfrm>
              <a:off x="5969000" y="3302000"/>
              <a:ext cx="609600" cy="6096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ctr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2000" b="1" i="0" u="none" strike="noStrike">
                  <a:solidFill>
                    <a:srgbClr val="0A1118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2</a:t>
              </a:r>
              <a:endParaRPr lang="en-US" sz="1100"/>
            </a:p>
          </p:txBody>
        </p:sp>
        <p:sp>
          <p:nvSpPr>
            <p:cNvPr id="13" name="AutoShape 13"/>
            <p:cNvSpPr/>
            <p:nvPr/>
          </p:nvSpPr>
          <p:spPr>
            <a:xfrm>
              <a:off x="5969000" y="4191000"/>
              <a:ext cx="3810000" cy="381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400" b="1" i="0" u="none" strike="noStrike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Fecundação Interna</a:t>
              </a:r>
              <a:endParaRPr lang="en-US" sz="1100"/>
            </a:p>
            <a:p>
              <a:pPr indent="0" algn="l">
                <a:lnSpc>
                  <a:spcPct val="133333"/>
                </a:lnSpc>
                <a:spcBef>
                  <a:spcPts val="1200"/>
                </a:spcBef>
              </a:pPr>
              <a:r>
                <a:rPr lang="en-US" sz="1800" b="0" i="0" u="none" strike="noStrike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A esponja vizinha suga os espermatozoides pelos óstios. Seus coanócitos os capturam e os entregam aos óvulos alojados no mesohilo, onde ocorre a fecundação.</a:t>
              </a:r>
            </a:p>
          </p:txBody>
        </p:sp>
      </p:grpSp>
      <p:cxnSp>
        <p:nvCxnSpPr>
          <p:cNvPr id="14" name="Connector 14"/>
          <p:cNvCxnSpPr/>
          <p:nvPr/>
        </p:nvCxnSpPr>
        <p:spPr>
          <a:xfrm rot="-42969">
            <a:off x="9905365" y="359410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E8C361">
                <a:alpha val="50000"/>
              </a:srgbClr>
            </a:solidFill>
            <a:prstDash val="solid"/>
            <a:round/>
            <a:headEnd type="none" w="lg" len="lg"/>
            <a:tailEnd type="triangle" w="lg" len="lg"/>
          </a:ln>
        </p:spPr>
      </p:cxnSp>
      <p:grpSp>
        <p:nvGrpSpPr>
          <p:cNvPr id="15" name="Group 15"/>
          <p:cNvGrpSpPr/>
          <p:nvPr/>
        </p:nvGrpSpPr>
        <p:grpSpPr>
          <a:xfrm>
            <a:off x="11303000" y="3302000"/>
            <a:ext cx="3937000" cy="4699000"/>
            <a:chOff x="11303000" y="3302000"/>
            <a:chExt cx="3937000" cy="4699000"/>
          </a:xfrm>
        </p:grpSpPr>
        <p:sp>
          <p:nvSpPr>
            <p:cNvPr id="16" name="AutoShape 16"/>
            <p:cNvSpPr/>
            <p:nvPr/>
          </p:nvSpPr>
          <p:spPr>
            <a:xfrm>
              <a:off x="11303000" y="3302000"/>
              <a:ext cx="609600" cy="609600"/>
            </a:xfrm>
            <a:prstGeom prst="ellipse">
              <a:avLst/>
            </a:prstGeom>
            <a:solidFill>
              <a:srgbClr val="E8C361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7" name="AutoShape 17"/>
            <p:cNvSpPr/>
            <p:nvPr/>
          </p:nvSpPr>
          <p:spPr>
            <a:xfrm>
              <a:off x="11303000" y="3302000"/>
              <a:ext cx="609600" cy="6096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ctr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2000" b="1" i="0" u="none" strike="noStrike">
                  <a:solidFill>
                    <a:srgbClr val="0A1118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3</a:t>
              </a:r>
              <a:endParaRPr lang="en-US" sz="1100"/>
            </a:p>
          </p:txBody>
        </p:sp>
        <p:sp>
          <p:nvSpPr>
            <p:cNvPr id="18" name="AutoShape 18"/>
            <p:cNvSpPr/>
            <p:nvPr/>
          </p:nvSpPr>
          <p:spPr>
            <a:xfrm>
              <a:off x="11303000" y="4191000"/>
              <a:ext cx="3937000" cy="381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400" b="1" i="0" u="none" strike="noStrike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Larva Anfiblástula</a:t>
              </a:r>
              <a:endParaRPr lang="en-US" sz="1100"/>
            </a:p>
            <a:p>
              <a:pPr indent="0" algn="l">
                <a:lnSpc>
                  <a:spcPct val="133333"/>
                </a:lnSpc>
                <a:spcBef>
                  <a:spcPts val="1200"/>
                </a:spcBef>
              </a:pPr>
              <a:r>
                <a:rPr lang="en-US" sz="1800" b="0" i="0" u="none" strike="noStrike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O embrião forma uma larva ciliada móvel (</a:t>
              </a:r>
              <a:r>
                <a:rPr lang="en-US" sz="1800" b="1" i="0" u="none" strike="noStrike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anfiblástula</a:t>
              </a:r>
              <a:r>
                <a:rPr lang="en-US" sz="1800" b="0" i="0" u="none" strike="noStrike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). Ela nada no oceano até achar um substrato rochoso limpo, onde se fixa e sofre metamorfose na esponja adulta séssea.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childTnLst>
                        <p:par>
                          <p:cTn id="14" fill="hold">
                            <p:childTnLst>
                              <p:par>
                                <p:cTn id="15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18">
            <a:alpha val="10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4607AD-4C82-6A90-788A-EA5509A2A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22679148-AF15-F8ED-F85C-369240D46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776" y="1017744"/>
            <a:ext cx="9486447" cy="710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409D35C8-50D2-EA03-84B4-4CDCE9450341}"/>
              </a:ext>
            </a:extLst>
          </p:cNvPr>
          <p:cNvSpPr txBox="1"/>
          <p:nvPr/>
        </p:nvSpPr>
        <p:spPr>
          <a:xfrm>
            <a:off x="3384776" y="8126255"/>
            <a:ext cx="92462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Larva de esponja recém assentada</a:t>
            </a:r>
            <a:endParaRPr lang="pt-BR" sz="3200" b="1" dirty="0">
              <a:solidFill>
                <a:schemeClr val="bg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0114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1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5628" b="5628"/>
          <a:stretch>
            <a:fillRect/>
          </a:stretch>
        </p:blipFill>
        <p:spPr>
          <a:xfrm>
            <a:off x="6096000" y="0"/>
            <a:ext cx="10160000" cy="9144000"/>
          </a:xfrm>
          <a:custGeom>
            <a:avLst/>
            <a:gdLst/>
            <a:ahLst/>
            <a:cxnLst/>
            <a:rect l="0" t="0" r="0" b="0"/>
            <a:pathLst>
              <a:path w="10160000" h="8114576">
                <a:moveTo>
                  <a:pt x="2032000" y="0"/>
                </a:moveTo>
                <a:lnTo>
                  <a:pt x="10160000" y="0"/>
                </a:lnTo>
                <a:lnTo>
                  <a:pt x="10160000" y="8114576"/>
                </a:lnTo>
                <a:lnTo>
                  <a:pt x="0" y="8114576"/>
                </a:lnTo>
                <a:close/>
              </a:path>
            </a:pathLst>
          </a:custGeom>
          <a:noFill/>
          <a:ln w="25400">
            <a:noFill/>
            <a:prstDash val="solid"/>
          </a:ln>
        </p:spPr>
      </p:pic>
      <p:sp>
        <p:nvSpPr>
          <p:cNvPr id="3" name="AutoShape 3"/>
          <p:cNvSpPr/>
          <p:nvPr/>
        </p:nvSpPr>
        <p:spPr>
          <a:xfrm>
            <a:off x="6096000" y="0"/>
            <a:ext cx="3810000" cy="9144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0A1118">
                  <a:alpha val="100000"/>
                </a:srgbClr>
              </a:gs>
              <a:gs pos="100000">
                <a:srgbClr val="0A1118">
                  <a:alpha val="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2286000"/>
            <a:ext cx="7112000" cy="2286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6400" b="1" i="0" u="none" strike="noStrike">
                <a:solidFill>
                  <a:srgbClr val="FFFFFF"/>
                </a:solidFill>
                <a:latin typeface="Playfair Display, 思源宋体, serif"/>
                <a:ea typeface="Playfair Display, 思源宋体, serif"/>
                <a:cs typeface="Playfair Display, 思源宋体, serif"/>
                <a:sym typeface="Playfair Display, 思源宋体, serif"/>
              </a:rPr>
              <a:t>A Eficiência de Ser Simples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1016000" y="4826000"/>
            <a:ext cx="6604000" cy="2540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 fontScale="85000" lnSpcReduction="20000"/>
          </a:bodyPr>
          <a:lstStyle/>
          <a:p>
            <a:pPr indent="0" algn="l">
              <a:lnSpc>
                <a:spcPct val="133333"/>
              </a:lnSpc>
              <a:defRPr/>
            </a:pPr>
            <a:r>
              <a:rPr lang="en-US" sz="2400" b="0" i="0" u="none" strike="noStrike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Com mais de 560 milhões de anos de sucesso biológico, os poríferos provam que não é preciso um cérebro ou coração para ser uma força dominante no oceano.</a:t>
            </a:r>
            <a:br>
              <a:rPr lang="en-US" sz="2400" b="0" i="0" u="none" strike="noStrike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</a:br>
            <a:br>
              <a:rPr lang="en-US" sz="2400" b="0" i="0" u="none" strike="noStrike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</a:br>
            <a:r>
              <a:rPr lang="en-US" sz="2400" b="0" i="0" u="none" strike="noStrike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Um triunfo absoluto da totipotência celular e da arquitetura hidráulica contínua.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016000" y="1778000"/>
            <a:ext cx="762000" cy="50800"/>
          </a:xfrm>
          <a:prstGeom prst="roundRect">
            <a:avLst>
              <a:gd name="adj" fmla="val 0"/>
            </a:avLst>
          </a:prstGeom>
          <a:solidFill>
            <a:srgbClr val="E8C36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42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childTnLst>
                              <p:par>
                                <p:cTn id="1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1B2375FF-72C1-E368-C8EC-D4B15312E0C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975600" y="4419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>
            <a:extLst>
              <a:ext uri="{FF2B5EF4-FFF2-40B4-BE49-F238E27FC236}">
                <a16:creationId xmlns:a16="http://schemas.microsoft.com/office/drawing/2014/main" id="{1CBC527C-C9DB-D7E0-189F-9F7E3B2142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128000" y="4572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6">
            <a:extLst>
              <a:ext uri="{FF2B5EF4-FFF2-40B4-BE49-F238E27FC236}">
                <a16:creationId xmlns:a16="http://schemas.microsoft.com/office/drawing/2014/main" id="{4C7A92CC-AA0A-E22A-2A87-172E647A20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280400" y="4724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4B4AA0F-B319-4590-F8E9-486AA41A1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10160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D7658DA-D05E-2AAA-AE55-FADED0538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6264374" cy="250371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4C60793-D034-D321-1E1E-2CA844AC9C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428514" y="1"/>
            <a:ext cx="5827486" cy="265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604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1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Playfair Display, 思源宋体, serif"/>
                <a:ea typeface="Playfair Display, 思源宋体, serif"/>
                <a:cs typeface="Playfair Display, 思源宋体, serif"/>
                <a:sym typeface="Playfair Display, 思源宋体, serif"/>
              </a:rPr>
              <a:t>O Sistema Aquífero (A Bomba Hidráulica)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778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2286000"/>
            <a:ext cx="7366000" cy="5969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33333"/>
              </a:lnSpc>
              <a:spcBef>
                <a:spcPct val="0"/>
              </a:spcBef>
              <a:defRPr/>
            </a:pPr>
            <a:r>
              <a:rPr lang="en-US" sz="2200" b="0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Sem </a:t>
            </a:r>
            <a:r>
              <a:rPr lang="en-US" sz="2200" b="0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músculos</a:t>
            </a:r>
            <a:r>
              <a:rPr lang="en-US" sz="2200" b="0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ou</a:t>
            </a:r>
            <a:r>
              <a:rPr lang="en-US" sz="2200" b="0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sistema</a:t>
            </a:r>
            <a:r>
              <a:rPr lang="en-US" sz="2200" b="0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nervoso</a:t>
            </a:r>
            <a:r>
              <a:rPr lang="en-US" sz="2200" b="0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, </a:t>
            </a:r>
            <a:r>
              <a:rPr lang="en-US" sz="2200" b="0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os</a:t>
            </a:r>
            <a:r>
              <a:rPr lang="en-US" sz="2200" b="0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poríferos</a:t>
            </a:r>
            <a:r>
              <a:rPr lang="en-US" sz="2200" b="0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criaram</a:t>
            </a:r>
            <a:r>
              <a:rPr lang="en-US" sz="2200" b="0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um </a:t>
            </a:r>
            <a:r>
              <a:rPr lang="en-US" sz="2200" b="0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sistema</a:t>
            </a:r>
            <a:r>
              <a:rPr lang="en-US" sz="2200" b="0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hidráulico</a:t>
            </a:r>
            <a:r>
              <a:rPr lang="en-US" sz="2200" b="0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engenhoso</a:t>
            </a:r>
            <a:r>
              <a:rPr lang="en-US" sz="2200" b="0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.</a:t>
            </a:r>
            <a:endParaRPr lang="en-US" sz="1100" dirty="0"/>
          </a:p>
          <a:p>
            <a:pPr marL="279400" indent="-279400" algn="l">
              <a:lnSpc>
                <a:spcPct val="133333"/>
              </a:lnSpc>
              <a:buClr>
                <a:srgbClr val="E8C361"/>
              </a:buClr>
              <a:buChar char="•"/>
            </a:pPr>
            <a:r>
              <a:rPr lang="en-US" sz="2200" b="1" i="0" u="none" strike="noStrike" dirty="0" err="1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Óstios</a:t>
            </a:r>
            <a:r>
              <a:rPr lang="en-US" sz="2200" b="1" i="0" u="none" strike="noStrike" dirty="0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: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Milhares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de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poros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microscópicos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para a entrada da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água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na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esponja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.</a:t>
            </a:r>
          </a:p>
          <a:p>
            <a:pPr marL="279400" indent="-279400" algn="l">
              <a:lnSpc>
                <a:spcPct val="133333"/>
              </a:lnSpc>
              <a:buClr>
                <a:srgbClr val="E8C361"/>
              </a:buClr>
              <a:buChar char="•"/>
            </a:pPr>
            <a:r>
              <a:rPr lang="en-US" sz="2200" b="1" i="0" u="none" strike="noStrike" dirty="0" err="1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Átrio</a:t>
            </a:r>
            <a:r>
              <a:rPr lang="en-US" sz="2200" b="1" i="0" u="none" strike="noStrike" dirty="0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(</a:t>
            </a:r>
            <a:r>
              <a:rPr lang="en-US" sz="2200" b="1" i="0" u="none" strike="noStrike" dirty="0" err="1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Esponjocela</a:t>
            </a:r>
            <a:r>
              <a:rPr lang="en-US" sz="2200" b="1" i="0" u="none" strike="noStrike" dirty="0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): 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cavidade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central e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ampla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que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recebe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a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água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vinda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dos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poros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.</a:t>
            </a:r>
          </a:p>
          <a:p>
            <a:pPr marL="279400" indent="-279400" algn="l">
              <a:lnSpc>
                <a:spcPct val="133333"/>
              </a:lnSpc>
              <a:buClr>
                <a:srgbClr val="E8C361"/>
              </a:buClr>
              <a:buChar char="•"/>
            </a:pPr>
            <a:r>
              <a:rPr lang="en-US" sz="2200" b="1" i="0" u="none" strike="noStrike" dirty="0" err="1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Ósculo</a:t>
            </a:r>
            <a:r>
              <a:rPr lang="en-US" sz="2200" b="1" i="0" u="none" strike="noStrike" dirty="0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: 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grande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abertura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superior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por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onde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a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água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é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expelida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com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força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.</a:t>
            </a:r>
          </a:p>
          <a:p>
            <a:pPr indent="0" algn="l">
              <a:lnSpc>
                <a:spcPct val="133333"/>
              </a:lnSpc>
            </a:pP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fluxo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é </a:t>
            </a:r>
            <a:r>
              <a:rPr lang="en-US" sz="2200" b="1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unidirecional</a:t>
            </a:r>
            <a:r>
              <a:rPr lang="en-US" sz="2200" b="1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e </a:t>
            </a:r>
            <a:r>
              <a:rPr lang="en-US" sz="2200" b="1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contínuo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,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garantindo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suprimento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de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oxigênio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e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partículas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alimentares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(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bactérias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e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matéria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orgânica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).</a:t>
            </a:r>
          </a:p>
          <a:p>
            <a:pPr>
              <a:lnSpc>
                <a:spcPct val="133333"/>
              </a:lnSpc>
            </a:pPr>
            <a:r>
              <a:rPr lang="en-US" sz="2200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Séssil</a:t>
            </a:r>
            <a:r>
              <a:rPr lang="en-US" sz="2200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= </a:t>
            </a:r>
            <a:r>
              <a:rPr lang="pt-BR" sz="2200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algo que é fixo à sua base e não possui haste, pedúnculo ou capacidade de locomoção</a:t>
            </a:r>
            <a:endParaRPr lang="en-US" sz="2200" dirty="0">
              <a:solidFill>
                <a:srgbClr val="A5B8C7"/>
              </a:solidFill>
              <a:latin typeface="DM Sans, 黑体, sans-serif"/>
              <a:ea typeface="DM Sans, 黑体, sans-serif"/>
              <a:cs typeface="DM Sans, 黑体, sans-serif"/>
              <a:sym typeface="DM Sans, 黑体, sans-serif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1928" r="11928"/>
          <a:stretch>
            <a:fillRect/>
          </a:stretch>
        </p:blipFill>
        <p:spPr>
          <a:xfrm>
            <a:off x="9144000" y="2286000"/>
            <a:ext cx="6096000" cy="5334000"/>
          </a:xfrm>
          <a:prstGeom prst="roundRect">
            <a:avLst>
              <a:gd name="adj" fmla="val 3809"/>
            </a:avLst>
          </a:prstGeom>
          <a:noFill/>
          <a:ln w="25400">
            <a:noFill/>
            <a:prstDash val="solid"/>
          </a:ln>
        </p:spPr>
      </p:pic>
      <p:sp>
        <p:nvSpPr>
          <p:cNvPr id="6" name="AutoShape 6"/>
          <p:cNvSpPr/>
          <p:nvPr/>
        </p:nvSpPr>
        <p:spPr>
          <a:xfrm>
            <a:off x="9144000" y="7747000"/>
            <a:ext cx="6096000" cy="508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A5B8C7">
                    <a:alpha val="70196"/>
                  </a:srgbClr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Abertura superior de uma esponja tubular, funcionando como ósculo.</a:t>
            </a:r>
            <a:endParaRPr lang="en-US" sz="11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42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childTnLst>
                              <p:par>
                                <p:cTn id="16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197AEA5-7C07-A8FF-F102-D05709FD0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356" y="982436"/>
            <a:ext cx="12499644" cy="7432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845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1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Playfair Display, 思源宋体, serif"/>
                <a:ea typeface="Playfair Display, 思源宋体, serif"/>
                <a:cs typeface="Playfair Display, 思源宋体, serif"/>
                <a:sym typeface="Playfair Display, 思源宋体, serif"/>
              </a:rPr>
              <a:t>A Arquitetura da Eficiência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778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grpSp>
        <p:nvGrpSpPr>
          <p:cNvPr id="4" name="Group 4"/>
          <p:cNvGrpSpPr/>
          <p:nvPr/>
        </p:nvGrpSpPr>
        <p:grpSpPr>
          <a:xfrm>
            <a:off x="1016000" y="2286000"/>
            <a:ext cx="4394200" cy="4826000"/>
            <a:chOff x="1016000" y="2286000"/>
            <a:chExt cx="4394200" cy="4826000"/>
          </a:xfrm>
        </p:grpSpPr>
        <p:sp>
          <p:nvSpPr>
            <p:cNvPr id="5" name="AutoShape 5"/>
            <p:cNvSpPr/>
            <p:nvPr/>
          </p:nvSpPr>
          <p:spPr>
            <a:xfrm>
              <a:off x="1016000" y="2286000"/>
              <a:ext cx="4394200" cy="4826000"/>
            </a:xfrm>
            <a:prstGeom prst="roundRect">
              <a:avLst>
                <a:gd name="adj" fmla="val 4624"/>
              </a:avLst>
            </a:prstGeom>
            <a:solidFill>
              <a:srgbClr val="15263A">
                <a:alpha val="100000"/>
              </a:srgbClr>
            </a:solidFill>
            <a:ln w="12700" cap="flat" cmpd="sng">
              <a:solidFill>
                <a:srgbClr val="FFFFFF">
                  <a:alpha val="1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6" name="AutoShape 6"/>
            <p:cNvSpPr/>
            <p:nvPr/>
          </p:nvSpPr>
          <p:spPr>
            <a:xfrm>
              <a:off x="1397000" y="2667000"/>
              <a:ext cx="3632200" cy="4064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400" b="0" i="0" u="none" strike="noStrike" spc="100">
                  <a:solidFill>
                    <a:srgbClr val="E8C361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Modelo 01</a:t>
              </a:r>
              <a:endParaRPr lang="en-US" sz="1100"/>
            </a:p>
            <a:p>
              <a:pPr indent="0" algn="l">
                <a:lnSpc>
                  <a:spcPct val="125000"/>
                </a:lnSpc>
                <a:spcBef>
                  <a:spcPts val="800"/>
                </a:spcBef>
              </a:pPr>
              <a:r>
                <a:rPr lang="en-US" sz="3200" b="1" i="0" u="none" strike="noStrike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Asconoide</a:t>
              </a:r>
            </a:p>
            <a:p>
              <a:pPr indent="0" algn="l">
                <a:lnSpc>
                  <a:spcPct val="133333"/>
                </a:lnSpc>
              </a:pPr>
              <a:r>
                <a:rPr lang="en-US" sz="1800" b="0" i="0" u="none" strike="noStrike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O modelo mais simples. Caracteriza-se por uma parede fina e um átrio amplo e direto.</a:t>
              </a:r>
              <a:br>
                <a:rPr lang="en-US" sz="1600" b="0" i="0" u="none" strike="noStrike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br>
                <a:rPr lang="en-US" sz="1600" b="0" i="0" u="none" strike="noStrike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r>
                <a:rPr lang="en-US" sz="1800" b="0" i="0" u="none" strike="noStrike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A água entra pelos poros, cai no átrio e sai pelo ósculo. Limita o tamanho do animal pela baixa eficiência.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918200" y="2286000"/>
            <a:ext cx="4394200" cy="4826000"/>
            <a:chOff x="5918200" y="2286000"/>
            <a:chExt cx="4394200" cy="4826000"/>
          </a:xfrm>
        </p:grpSpPr>
        <p:sp>
          <p:nvSpPr>
            <p:cNvPr id="8" name="AutoShape 8"/>
            <p:cNvSpPr/>
            <p:nvPr/>
          </p:nvSpPr>
          <p:spPr>
            <a:xfrm>
              <a:off x="5918200" y="2286000"/>
              <a:ext cx="4394200" cy="4826000"/>
            </a:xfrm>
            <a:prstGeom prst="roundRect">
              <a:avLst>
                <a:gd name="adj" fmla="val 4624"/>
              </a:avLst>
            </a:prstGeom>
            <a:solidFill>
              <a:srgbClr val="15263A">
                <a:alpha val="100000"/>
              </a:srgbClr>
            </a:solidFill>
            <a:ln w="12700" cap="flat" cmpd="sng">
              <a:solidFill>
                <a:srgbClr val="FFFFFF">
                  <a:alpha val="1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9" name="AutoShape 9"/>
            <p:cNvSpPr/>
            <p:nvPr/>
          </p:nvSpPr>
          <p:spPr>
            <a:xfrm>
              <a:off x="6299200" y="2667000"/>
              <a:ext cx="3632200" cy="4064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400" b="0" i="0" u="none" strike="noStrike" spc="100" dirty="0" err="1">
                  <a:solidFill>
                    <a:srgbClr val="E8C361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Modelo</a:t>
              </a:r>
              <a:r>
                <a:rPr lang="en-US" sz="1400" b="0" i="0" u="none" strike="noStrike" spc="100" dirty="0">
                  <a:solidFill>
                    <a:srgbClr val="E8C361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02</a:t>
              </a:r>
              <a:endParaRPr lang="en-US" sz="1100" dirty="0"/>
            </a:p>
            <a:p>
              <a:pPr indent="0" algn="l">
                <a:lnSpc>
                  <a:spcPct val="125000"/>
                </a:lnSpc>
                <a:spcBef>
                  <a:spcPts val="800"/>
                </a:spcBef>
              </a:pPr>
              <a:r>
                <a:rPr lang="en-US" sz="32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Siconoide</a:t>
              </a:r>
              <a:endParaRPr lang="en-US" sz="3200" b="1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endParaRPr>
            </a:p>
            <a:p>
              <a:pPr indent="0" algn="l">
                <a:lnSpc>
                  <a:spcPct val="133333"/>
                </a:lnSpc>
              </a:pP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A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parede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corporal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sofre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dobramentos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que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formam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canais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radiais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.</a:t>
              </a:r>
              <a:br>
                <a:rPr lang="en-US" sz="1600" b="0" i="0" u="none" strike="noStrike" dirty="0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br>
                <a:rPr lang="en-US" sz="1600" b="0" i="0" u="none" strike="noStrike" dirty="0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Isso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aumenta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significativamente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a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superfície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de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contato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com a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água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e a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área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para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coanócitos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820400" y="2286000"/>
            <a:ext cx="4394200" cy="4826000"/>
            <a:chOff x="10820400" y="2286000"/>
            <a:chExt cx="4394200" cy="4826000"/>
          </a:xfrm>
        </p:grpSpPr>
        <p:sp>
          <p:nvSpPr>
            <p:cNvPr id="11" name="AutoShape 11"/>
            <p:cNvSpPr/>
            <p:nvPr/>
          </p:nvSpPr>
          <p:spPr>
            <a:xfrm>
              <a:off x="10820400" y="2286000"/>
              <a:ext cx="4394200" cy="4826000"/>
            </a:xfrm>
            <a:prstGeom prst="roundRect">
              <a:avLst>
                <a:gd name="adj" fmla="val 4624"/>
              </a:avLst>
            </a:prstGeom>
            <a:solidFill>
              <a:srgbClr val="1E3755">
                <a:alpha val="100000"/>
              </a:srgbClr>
            </a:solidFill>
            <a:ln w="25400" cap="flat" cmpd="sng">
              <a:solidFill>
                <a:srgbClr val="E8C361">
                  <a:alpha val="5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2" name="AutoShape 12"/>
            <p:cNvSpPr/>
            <p:nvPr/>
          </p:nvSpPr>
          <p:spPr>
            <a:xfrm>
              <a:off x="11201400" y="2667000"/>
              <a:ext cx="3632200" cy="4064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400" b="0" i="0" u="none" strike="noStrike" spc="100">
                  <a:solidFill>
                    <a:srgbClr val="E8C361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Modelo 03 (Máxima)</a:t>
              </a:r>
              <a:endParaRPr lang="en-US" sz="1100"/>
            </a:p>
            <a:p>
              <a:pPr indent="0" algn="l">
                <a:lnSpc>
                  <a:spcPct val="125000"/>
                </a:lnSpc>
                <a:spcBef>
                  <a:spcPts val="800"/>
                </a:spcBef>
              </a:pPr>
              <a:r>
                <a:rPr lang="en-US" sz="3200" b="1" i="0" u="none" strike="noStrike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Leuconoide</a:t>
              </a:r>
            </a:p>
            <a:p>
              <a:pPr indent="0" algn="l">
                <a:lnSpc>
                  <a:spcPct val="133333"/>
                </a:lnSpc>
              </a:pPr>
              <a:r>
                <a:rPr lang="en-US" sz="1800" b="0" i="0" u="none" strike="noStrike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O átrio é drasticamente reduzido, substituído por uma rede intrincada de canais e câmaras vibrantes.</a:t>
              </a:r>
              <a:br>
                <a:rPr lang="en-US" sz="1600" b="0" i="0" u="none" strike="noStrike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br>
                <a:rPr lang="en-US" sz="1600" b="0" i="0" u="none" strike="noStrike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r>
                <a:rPr lang="en-US" sz="1800" b="0" i="0" u="none" strike="noStrike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Permite que esponjas alcancem 2 metros de diâmetro e filtrem milhares de litros por dia.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childTnLst>
                        <p:par>
                          <p:cTn id="11" fill="hold">
                            <p:childTnLst>
                              <p:par>
                                <p:cTn id="12" presetID="42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childTnLst>
                        <p:par>
                          <p:cTn id="18" fill="hold">
                            <p:childTnLst>
                              <p:par>
                                <p:cTn id="19" presetID="42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18">
            <a:alpha val="10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9C034A-DECB-9046-F56A-CFF5A2F97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iências Biológicas: Filo Porífera">
            <a:extLst>
              <a:ext uri="{FF2B5EF4-FFF2-40B4-BE49-F238E27FC236}">
                <a16:creationId xmlns:a16="http://schemas.microsoft.com/office/drawing/2014/main" id="{E6DBCB51-BCC1-A2A9-2170-1A92A19A6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714" y="0"/>
            <a:ext cx="1216297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462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1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Playfair Display, 思源宋体, serif"/>
                <a:ea typeface="Playfair Display, 思源宋体, serif"/>
                <a:cs typeface="Playfair Display, 思源宋体, serif"/>
                <a:sym typeface="Playfair Display, 思源宋体, serif"/>
              </a:rPr>
              <a:t>Histologia sem Tecidos Verdadeiros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778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2286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0" i="0" u="none" strike="noStrike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 parede corporal dos poríferos é dividida em três zonas funcionais integradas, mas que não formam tecidos.</a:t>
            </a:r>
            <a:endParaRPr lang="en-US" sz="1100"/>
          </a:p>
        </p:txBody>
      </p:sp>
      <p:grpSp>
        <p:nvGrpSpPr>
          <p:cNvPr id="5" name="Group 5"/>
          <p:cNvGrpSpPr/>
          <p:nvPr/>
        </p:nvGrpSpPr>
        <p:grpSpPr>
          <a:xfrm>
            <a:off x="1016000" y="3556000"/>
            <a:ext cx="4394200" cy="3556000"/>
            <a:chOff x="1016000" y="3556000"/>
            <a:chExt cx="4394200" cy="3556000"/>
          </a:xfrm>
        </p:grpSpPr>
        <p:sp>
          <p:nvSpPr>
            <p:cNvPr id="6" name="AutoShape 6"/>
            <p:cNvSpPr/>
            <p:nvPr/>
          </p:nvSpPr>
          <p:spPr>
            <a:xfrm>
              <a:off x="1016000" y="3556000"/>
              <a:ext cx="4394200" cy="3556000"/>
            </a:xfrm>
            <a:prstGeom prst="roundRect">
              <a:avLst>
                <a:gd name="adj" fmla="val 5714"/>
              </a:avLst>
            </a:prstGeom>
            <a:solidFill>
              <a:srgbClr val="15263A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AutoShape 7"/>
            <p:cNvSpPr/>
            <p:nvPr/>
          </p:nvSpPr>
          <p:spPr>
            <a:xfrm>
              <a:off x="1397000" y="3937000"/>
              <a:ext cx="3632200" cy="2794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 lnSpcReduction="10000"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400" b="1" i="0" u="none" strike="noStrike" dirty="0" err="1">
                  <a:solidFill>
                    <a:srgbClr val="E8C361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Camada</a:t>
              </a:r>
              <a:r>
                <a:rPr lang="en-US" sz="1400" b="1" i="0" u="none" strike="noStrike" dirty="0">
                  <a:solidFill>
                    <a:srgbClr val="E8C361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Externa</a:t>
              </a:r>
              <a:endParaRPr lang="en-US" sz="1100" dirty="0"/>
            </a:p>
            <a:p>
              <a:pPr indent="0" algn="l">
                <a:lnSpc>
                  <a:spcPct val="125000"/>
                </a:lnSpc>
                <a:spcBef>
                  <a:spcPts val="800"/>
                </a:spcBef>
              </a:pPr>
              <a:r>
                <a:rPr lang="en-US" sz="28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Pinacoderma</a:t>
              </a:r>
              <a:endParaRPr lang="en-US" sz="2800" b="1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endParaRPr>
            </a:p>
            <a:p>
              <a:pPr indent="0" algn="l">
                <a:lnSpc>
                  <a:spcPct val="125000"/>
                </a:lnSpc>
              </a:pP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Formada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por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pinacócitos</a:t>
              </a:r>
              <a:r>
                <a:rPr lang="en-US" sz="1800" b="1" i="0" u="none" strike="noStrike" dirty="0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pavimentosos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protetores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.</a:t>
              </a:r>
              <a:br>
                <a:rPr lang="en-US" sz="1600" b="0" i="0" u="none" strike="noStrike" dirty="0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br>
                <a:rPr lang="en-US" sz="1600" b="0" i="0" u="none" strike="noStrike" dirty="0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Intercalados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a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eles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estão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os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porócitos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,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células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em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anel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que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regulam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a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abertura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dos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óstios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918200" y="3556000"/>
            <a:ext cx="4394200" cy="3556000"/>
            <a:chOff x="5918200" y="3556000"/>
            <a:chExt cx="4394200" cy="3556000"/>
          </a:xfrm>
        </p:grpSpPr>
        <p:sp>
          <p:nvSpPr>
            <p:cNvPr id="9" name="AutoShape 9"/>
            <p:cNvSpPr/>
            <p:nvPr/>
          </p:nvSpPr>
          <p:spPr>
            <a:xfrm>
              <a:off x="5918200" y="3556000"/>
              <a:ext cx="4394200" cy="3556000"/>
            </a:xfrm>
            <a:prstGeom prst="roundRect">
              <a:avLst>
                <a:gd name="adj" fmla="val 5714"/>
              </a:avLst>
            </a:prstGeom>
            <a:solidFill>
              <a:srgbClr val="15263A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6299200" y="3937000"/>
              <a:ext cx="3632200" cy="2794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 lnSpcReduction="10000"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400" b="1" i="0" u="none" strike="noStrike">
                  <a:solidFill>
                    <a:srgbClr val="E8C361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Matriz Intermediária</a:t>
              </a:r>
              <a:endParaRPr lang="en-US" sz="1100"/>
            </a:p>
            <a:p>
              <a:pPr indent="0" algn="l">
                <a:lnSpc>
                  <a:spcPct val="125000"/>
                </a:lnSpc>
                <a:spcBef>
                  <a:spcPts val="800"/>
                </a:spcBef>
              </a:pPr>
              <a:r>
                <a:rPr lang="en-US" sz="2800" b="1" i="0" u="none" strike="noStrike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Mesohilo</a:t>
              </a:r>
            </a:p>
            <a:p>
              <a:pPr indent="0" algn="l">
                <a:lnSpc>
                  <a:spcPct val="125000"/>
                </a:lnSpc>
              </a:pPr>
              <a:r>
                <a:rPr lang="en-US" sz="1800" b="0" i="0" u="none" strike="noStrike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Uma matriz gelatinosa acelular, essencial para a sustentação e distribuição metabólica.</a:t>
              </a:r>
              <a:br>
                <a:rPr lang="en-US" sz="1600" b="0" i="0" u="none" strike="noStrike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br>
                <a:rPr lang="en-US" sz="1600" b="0" i="0" u="none" strike="noStrike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r>
                <a:rPr lang="en-US" sz="1800" b="0" i="0" u="none" strike="noStrike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Lar dos amebócitos e área de formação do esqueleto.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820400" y="3556000"/>
            <a:ext cx="4394200" cy="3556000"/>
            <a:chOff x="10820400" y="3556000"/>
            <a:chExt cx="4394200" cy="3556000"/>
          </a:xfrm>
        </p:grpSpPr>
        <p:sp>
          <p:nvSpPr>
            <p:cNvPr id="12" name="AutoShape 12"/>
            <p:cNvSpPr/>
            <p:nvPr/>
          </p:nvSpPr>
          <p:spPr>
            <a:xfrm>
              <a:off x="10820400" y="3556000"/>
              <a:ext cx="4394200" cy="3556000"/>
            </a:xfrm>
            <a:prstGeom prst="roundRect">
              <a:avLst>
                <a:gd name="adj" fmla="val 5714"/>
              </a:avLst>
            </a:prstGeom>
            <a:solidFill>
              <a:srgbClr val="15263A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3" name="AutoShape 13"/>
            <p:cNvSpPr/>
            <p:nvPr/>
          </p:nvSpPr>
          <p:spPr>
            <a:xfrm>
              <a:off x="11201400" y="3937000"/>
              <a:ext cx="3632200" cy="2794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 lnSpcReduction="10000"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400" b="1" i="0" u="none" strike="noStrike" dirty="0" err="1">
                  <a:solidFill>
                    <a:srgbClr val="E8C361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Camada</a:t>
              </a:r>
              <a:r>
                <a:rPr lang="en-US" sz="1400" b="1" i="0" u="none" strike="noStrike" dirty="0">
                  <a:solidFill>
                    <a:srgbClr val="E8C361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Interna</a:t>
              </a:r>
              <a:endParaRPr lang="en-US" sz="1100" dirty="0"/>
            </a:p>
            <a:p>
              <a:pPr indent="0" algn="l">
                <a:lnSpc>
                  <a:spcPct val="125000"/>
                </a:lnSpc>
                <a:spcBef>
                  <a:spcPts val="800"/>
                </a:spcBef>
              </a:pPr>
              <a:r>
                <a:rPr lang="en-US" sz="28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Coanoderma</a:t>
              </a:r>
              <a:endParaRPr lang="en-US" sz="2800" b="1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endParaRPr>
            </a:p>
            <a:p>
              <a:pPr indent="0" algn="l">
                <a:lnSpc>
                  <a:spcPct val="125000"/>
                </a:lnSpc>
              </a:pP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Reveste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o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átrio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e as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câmaras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vibrantes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internas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.</a:t>
              </a:r>
              <a:br>
                <a:rPr lang="en-US" sz="1600" b="0" i="0" u="none" strike="noStrike" dirty="0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br>
                <a:rPr lang="en-US" sz="1600" b="0" i="0" u="none" strike="noStrike" dirty="0">
                  <a:solidFill>
                    <a:srgbClr val="1F2329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</a:b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Constituída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exclusivamente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pelos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FFFFFF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coanócitos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,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os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motores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flagelados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 de </a:t>
              </a:r>
              <a:r>
                <a:rPr lang="en-US" sz="1800" b="0" i="0" u="none" strike="noStrike" dirty="0" err="1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alimentação</a:t>
              </a:r>
              <a:r>
                <a:rPr lang="en-US" sz="1800" b="0" i="0" u="none" strike="noStrike" dirty="0">
                  <a:solidFill>
                    <a:srgbClr val="A5B8C7"/>
                  </a:solidFill>
                  <a:latin typeface="DM Sans, 黑体, sans-serif"/>
                  <a:ea typeface="DM Sans, 黑体, sans-serif"/>
                  <a:cs typeface="DM Sans, 黑体, sans-serif"/>
                  <a:sym typeface="DM Sans, 黑体, sans-serif"/>
                </a:rPr>
                <a:t>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53" presetClass="entr" presetSubtype="16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childTnLst>
                        <p:par>
                          <p:cTn id="16" fill="hold">
                            <p:childTnLst>
                              <p:par>
                                <p:cTn id="17" presetID="53" presetClass="entr" presetSubtype="16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childTnLst>
                        <p:par>
                          <p:cTn id="23" fill="hold">
                            <p:childTnLst>
                              <p:par>
                                <p:cTn id="24" presetID="53" presetClass="entr" presetSubtype="16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18">
            <a:alpha val="10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E7C453-E19A-5031-2D8D-A8936CC86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C40BCFEC-86F4-A5A8-615D-388B24B8B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228" y="351971"/>
            <a:ext cx="8440057" cy="844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148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1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Playfair Display, 思源宋体, serif"/>
                <a:ea typeface="Playfair Display, 思源宋体, serif"/>
                <a:cs typeface="Playfair Display, 思源宋体, serif"/>
                <a:sym typeface="Playfair Display, 思源宋体, serif"/>
              </a:rPr>
              <a:t>Coanócitos: O Motor da Esponja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778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t="10526" b="10526"/>
          <a:stretch>
            <a:fillRect/>
          </a:stretch>
        </p:blipFill>
        <p:spPr>
          <a:xfrm>
            <a:off x="1016000" y="2540000"/>
            <a:ext cx="6210300" cy="5334000"/>
          </a:xfrm>
          <a:prstGeom prst="roundRect">
            <a:avLst>
              <a:gd name="adj" fmla="val 3809"/>
            </a:avLst>
          </a:prstGeom>
          <a:noFill/>
          <a:ln w="25400">
            <a:noFill/>
            <a:prstDash val="solid"/>
          </a:ln>
        </p:spPr>
      </p:pic>
      <p:sp>
        <p:nvSpPr>
          <p:cNvPr id="5" name="AutoShape 5"/>
          <p:cNvSpPr/>
          <p:nvPr/>
        </p:nvSpPr>
        <p:spPr>
          <a:xfrm>
            <a:off x="1016000" y="8001000"/>
            <a:ext cx="6210300" cy="508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A5B8C7">
                    <a:alpha val="70196"/>
                  </a:srgbClr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Micrografias eletrônicas evidenciando a estrutura celular dos coanócitos.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874000" y="2540000"/>
            <a:ext cx="7366000" cy="5080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 fontScale="92500"/>
          </a:bodyPr>
          <a:lstStyle/>
          <a:p>
            <a:pPr indent="0" algn="l">
              <a:lnSpc>
                <a:spcPct val="133333"/>
              </a:lnSpc>
              <a:spcBef>
                <a:spcPct val="0"/>
              </a:spcBef>
              <a:defRPr/>
            </a:pPr>
            <a:r>
              <a:rPr lang="en-US" sz="2200" b="1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 </a:t>
            </a:r>
            <a:r>
              <a:rPr lang="en-US" sz="2200" b="1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Coração</a:t>
            </a:r>
            <a:r>
              <a:rPr lang="en-US" sz="2200" b="1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1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Celular</a:t>
            </a:r>
            <a:b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</a:b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São as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células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mais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emblemáticas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do filo.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Possuem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um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longo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flagelo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central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circundado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por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um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colarinho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de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microvilosidades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.</a:t>
            </a:r>
            <a:endParaRPr lang="en-US" sz="1100" dirty="0"/>
          </a:p>
          <a:p>
            <a:pPr marL="279400" indent="-279400" algn="l">
              <a:lnSpc>
                <a:spcPct val="133333"/>
              </a:lnSpc>
              <a:buClr>
                <a:srgbClr val="E8C361"/>
              </a:buClr>
              <a:buChar char="•"/>
            </a:pPr>
            <a:r>
              <a:rPr lang="en-US" sz="2200" b="1" i="0" u="none" strike="noStrike" dirty="0" err="1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Movimento</a:t>
            </a:r>
            <a:r>
              <a:rPr lang="en-US" sz="2200" b="1" i="0" u="none" strike="noStrike" dirty="0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1" i="0" u="none" strike="noStrike" dirty="0" err="1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Contínuo</a:t>
            </a:r>
            <a:r>
              <a:rPr lang="en-US" sz="2200" b="1" i="0" u="none" strike="noStrike" dirty="0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: 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batimento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síncrono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dos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flagelos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é o "motor" que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gera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a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corrente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hídrica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através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da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esponja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.</a:t>
            </a:r>
          </a:p>
          <a:p>
            <a:pPr marL="279400" indent="-279400" algn="l">
              <a:lnSpc>
                <a:spcPct val="133333"/>
              </a:lnSpc>
              <a:buClr>
                <a:srgbClr val="E8C361"/>
              </a:buClr>
              <a:buChar char="•"/>
            </a:pPr>
            <a:r>
              <a:rPr lang="en-US" sz="2200" b="1" i="0" u="none" strike="noStrike" dirty="0" err="1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Captura</a:t>
            </a:r>
            <a:r>
              <a:rPr lang="en-US" sz="2200" b="1" i="0" u="none" strike="noStrike" dirty="0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: 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colarinho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atua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como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uma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rede,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retendo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fisicamente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bactérias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e as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partículas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em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suspensão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na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água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.</a:t>
            </a:r>
          </a:p>
          <a:p>
            <a:pPr marL="279400" indent="-279400" algn="l">
              <a:lnSpc>
                <a:spcPct val="133333"/>
              </a:lnSpc>
              <a:buClr>
                <a:srgbClr val="E8C361"/>
              </a:buClr>
              <a:buChar char="•"/>
            </a:pPr>
            <a:r>
              <a:rPr lang="en-US" sz="2200" b="1" i="0" u="none" strike="noStrike" dirty="0" err="1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Digestão</a:t>
            </a:r>
            <a:r>
              <a:rPr lang="en-US" sz="2200" b="1" i="0" u="none" strike="noStrike" dirty="0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1" i="0" u="none" strike="noStrike" dirty="0" err="1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Exclusiva</a:t>
            </a:r>
            <a:r>
              <a:rPr lang="en-US" sz="2200" b="1" i="0" u="none" strike="noStrike" dirty="0">
                <a:solidFill>
                  <a:srgbClr val="E8C361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: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Ocorre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a </a:t>
            </a:r>
            <a:r>
              <a:rPr lang="en-US" sz="2200" b="1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digestão</a:t>
            </a:r>
            <a:r>
              <a:rPr lang="en-US" sz="2200" b="1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1" i="0" u="none" strike="noStrike" dirty="0" err="1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intracelular</a:t>
            </a:r>
            <a:r>
              <a:rPr lang="en-US" sz="2200" b="1" i="0" u="none" strike="noStrike" dirty="0">
                <a:solidFill>
                  <a:srgbClr val="FFFFFF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no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próprio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coanócito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— um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traço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primitivo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, pois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não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há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trato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 </a:t>
            </a:r>
            <a:r>
              <a:rPr lang="en-US" sz="2200" b="0" i="0" u="none" strike="noStrike" dirty="0" err="1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digestório</a:t>
            </a:r>
            <a:r>
              <a:rPr lang="en-US" sz="2200" b="0" i="0" u="none" strike="noStrike" dirty="0">
                <a:solidFill>
                  <a:srgbClr val="A5B8C7"/>
                </a:solidFill>
                <a:latin typeface="DM Sans, 黑体, sans-serif"/>
                <a:ea typeface="DM Sans, 黑体, sans-serif"/>
                <a:cs typeface="DM Sans, 黑体, sans-serif"/>
                <a:sym typeface="DM Sans, 黑体, sans-serif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18">
            <a:alpha val="10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96B197-09CF-D08A-5B84-1C0144EA3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B9321B11-5F22-7504-3592-AFBE53D2F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502" y="617924"/>
            <a:ext cx="8833984" cy="790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550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1012</Words>
  <Application>Microsoft Office PowerPoint</Application>
  <PresentationFormat>Personalizar</PresentationFormat>
  <Paragraphs>105</Paragraphs>
  <Slides>16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Arial</vt:lpstr>
      <vt:lpstr>DM Sans, 黑体, sans-serif</vt:lpstr>
      <vt:lpstr>Playfair Display, 思源宋体, serif</vt:lpstr>
      <vt:lpstr>Office 主题​​</vt:lpstr>
      <vt:lpstr>默认主题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G. Flausino</cp:lastModifiedBy>
  <cp:revision>2</cp:revision>
  <dcterms:modified xsi:type="dcterms:W3CDTF">2026-07-06T02:21:17Z</dcterms:modified>
</cp:coreProperties>
</file>