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9" r:id="rId7"/>
    <p:sldId id="260" r:id="rId8"/>
    <p:sldId id="261" r:id="rId9"/>
    <p:sldId id="263" r:id="rId10"/>
    <p:sldId id="270" r:id="rId11"/>
    <p:sldId id="271" r:id="rId12"/>
    <p:sldId id="264" r:id="rId13"/>
    <p:sldId id="272" r:id="rId14"/>
    <p:sldId id="265" r:id="rId15"/>
    <p:sldId id="273" r:id="rId16"/>
    <p:sldId id="266" r:id="rId17"/>
    <p:sldId id="267" r:id="rId18"/>
    <p:sldId id="268" r:id="rId19"/>
    <p:sldId id="274" r:id="rId20"/>
  </p:sldIdLst>
  <p:sldSz cx="16256000" cy="9144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245" y="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0305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6228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67694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altLang="zh-C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5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5435" b="5435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52F">
                  <a:alpha val="40000"/>
                </a:srgbClr>
              </a:gs>
              <a:gs pos="50000">
                <a:srgbClr val="1E352F">
                  <a:alpha val="70000"/>
                </a:srgbClr>
              </a:gs>
              <a:gs pos="100000">
                <a:srgbClr val="1E352F">
                  <a:alpha val="9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179285" y="1157515"/>
            <a:ext cx="50800" cy="1524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397000" y="1016000"/>
            <a:ext cx="12700000" cy="2286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/>
          </a:bodyPr>
          <a:lstStyle/>
          <a:p>
            <a:pPr indent="0" algn="l">
              <a:lnSpc>
                <a:spcPct val="95833"/>
              </a:lnSpc>
              <a:defRPr/>
            </a:pPr>
            <a:r>
              <a:rPr lang="en-US" sz="13800" b="1" i="0" u="none" strike="noStrike" dirty="0" err="1">
                <a:solidFill>
                  <a:srgbClr val="F4F1EA"/>
                </a:solidFill>
                <a:latin typeface="Merriweather"/>
                <a:ea typeface="Merriweather"/>
                <a:cs typeface="Merriweather"/>
                <a:sym typeface="Merriweather"/>
              </a:rPr>
              <a:t>Répteis</a:t>
            </a:r>
            <a:endParaRPr lang="en-US" sz="2000" dirty="0"/>
          </a:p>
        </p:txBody>
      </p:sp>
      <p:sp>
        <p:nvSpPr>
          <p:cNvPr id="6" name="AutoShape 6"/>
          <p:cNvSpPr/>
          <p:nvPr/>
        </p:nvSpPr>
        <p:spPr>
          <a:xfrm>
            <a:off x="1397000" y="7366000"/>
            <a:ext cx="6350000" cy="508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00000"/>
              </a:lnSpc>
              <a:defRPr/>
            </a:pP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1397000" y="7874000"/>
            <a:ext cx="6350000" cy="381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0" i="0" u="none" strike="noStrike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Professor: Gabriel Flausino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childTnLst>
                              <p:par>
                                <p:cTn id="13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1016000"/>
            <a:ext cx="14224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524000"/>
            <a:ext cx="14224000" cy="889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/>
          </a:bodyPr>
          <a:lstStyle/>
          <a:p>
            <a:pPr indent="0" algn="l">
              <a:lnSpc>
                <a:spcPct val="95833"/>
              </a:lnSpc>
              <a:defRPr/>
            </a:pPr>
            <a:r>
              <a:rPr lang="en-US" sz="56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Tópicos</a:t>
            </a:r>
            <a:r>
              <a:rPr lang="en-US" sz="56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56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importantes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1016000" y="3048000"/>
            <a:ext cx="6858000" cy="2032000"/>
          </a:xfrm>
          <a:prstGeom prst="roundRect">
            <a:avLst>
              <a:gd name="adj" fmla="val 0"/>
            </a:avLst>
          </a:prstGeom>
          <a:solidFill>
            <a:srgbClr val="1E352F">
              <a:alpha val="5000"/>
            </a:srgbClr>
          </a:solidFill>
          <a:ln w="12700" cap="flat" cmpd="sng">
            <a:solidFill>
              <a:srgbClr val="1E352F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397000" y="3429000"/>
            <a:ext cx="6096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lang="en-US" sz="24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O salto evolutivo para fora da água.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382000" y="3048000"/>
            <a:ext cx="6858000" cy="2032000"/>
          </a:xfrm>
          <a:prstGeom prst="roundRect">
            <a:avLst>
              <a:gd name="adj" fmla="val 0"/>
            </a:avLst>
          </a:prstGeom>
          <a:solidFill>
            <a:srgbClr val="1E352F">
              <a:alpha val="5000"/>
            </a:srgbClr>
          </a:solidFill>
          <a:ln w="12700" cap="flat" cmpd="sng">
            <a:solidFill>
              <a:srgbClr val="1E352F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8763000" y="3429000"/>
            <a:ext cx="6096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r>
              <a:rPr lang="en-US" sz="24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Adaptações fisiológicas vitais (pele, pulmões, excreção).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5588000"/>
            <a:ext cx="6858000" cy="2032000"/>
          </a:xfrm>
          <a:prstGeom prst="roundRect">
            <a:avLst>
              <a:gd name="adj" fmla="val 0"/>
            </a:avLst>
          </a:prstGeom>
          <a:solidFill>
            <a:srgbClr val="1E352F">
              <a:alpha val="5000"/>
            </a:srgbClr>
          </a:solidFill>
          <a:ln w="12700" cap="flat" cmpd="sng">
            <a:solidFill>
              <a:srgbClr val="1E352F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397000" y="5969000"/>
            <a:ext cx="6096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lang="en-US" sz="24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O papel fundamental do ovo amniótico.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382000" y="5588000"/>
            <a:ext cx="6858000" cy="2032000"/>
          </a:xfrm>
          <a:prstGeom prst="roundRect">
            <a:avLst>
              <a:gd name="adj" fmla="val 0"/>
            </a:avLst>
          </a:prstGeom>
          <a:solidFill>
            <a:srgbClr val="1E352F">
              <a:alpha val="5000"/>
            </a:srgbClr>
          </a:solidFill>
          <a:ln w="12700" cap="flat" cmpd="sng">
            <a:solidFill>
              <a:srgbClr val="1E352F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8763000" y="5969000"/>
            <a:ext cx="6096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4</a:t>
            </a:r>
            <a:r>
              <a:rPr lang="en-US" sz="24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Diversidade estrutural e cladística (crocodilos a dinossauros aviários).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0829" r="20829"/>
          <a:stretch>
            <a:fillRect/>
          </a:stretch>
        </p:blipFill>
        <p:spPr>
          <a:xfrm>
            <a:off x="0" y="0"/>
            <a:ext cx="7112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7112000" y="0"/>
            <a:ext cx="50800" cy="9144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1016000"/>
            <a:ext cx="7366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874000" y="711200"/>
            <a:ext cx="736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A Ruptura Evolutiva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874000" y="1524000"/>
            <a:ext cx="7366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fontScale="85000"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A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transição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para a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vida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fora da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água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exigiu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transformações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anatômicas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e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reprodutivas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874000" y="4064000"/>
            <a:ext cx="7366000" cy="381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just">
              <a:lnSpc>
                <a:spcPct val="133333"/>
              </a:lnSpc>
              <a:spcBef>
                <a:spcPct val="0"/>
              </a:spcBef>
              <a:spcAft>
                <a:spcPts val="2400"/>
              </a:spcAft>
              <a:defRPr/>
            </a:pP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Diferentemente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dos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peixes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totalmente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aquáticos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) e dos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anfíbios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(que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representam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uma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fase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transição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mantêm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forte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dependência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água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evitar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desidratação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realizar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reprodução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),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os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répteis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foram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os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primeiros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vertebrados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superar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completamente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as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restrições</a:t>
            </a:r>
            <a:r>
              <a:rPr lang="en-US" sz="2000" b="1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1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hídricas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en-US" sz="1100" dirty="0"/>
          </a:p>
          <a:p>
            <a:pPr indent="0" algn="just">
              <a:lnSpc>
                <a:spcPct val="133333"/>
              </a:lnSpc>
            </a:pP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Essa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emancipação</a:t>
            </a:r>
            <a:r>
              <a:rPr lang="en-US" sz="2000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exigiu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repensar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o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corpo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inteiro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desde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impermeabilização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barreira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externa da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pele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até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a nova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mecânica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respiração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puramente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pulmonar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e o modo de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gerar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000" b="0" i="0" u="none" strike="noStrike" dirty="0" err="1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filhotes</a:t>
            </a:r>
            <a:r>
              <a:rPr lang="en-US" sz="2000" b="0" i="0" u="none" strike="noStrike" dirty="0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childTnLst>
                              <p:par>
                                <p:cTn id="13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5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0370" r="20370"/>
          <a:stretch>
            <a:fillRect/>
          </a:stretch>
        </p:blipFill>
        <p:spPr>
          <a:xfrm>
            <a:off x="8128000" y="0"/>
            <a:ext cx="8128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8128000" y="0"/>
            <a:ext cx="8128000" cy="9144000"/>
          </a:xfrm>
          <a:prstGeom prst="roundRect">
            <a:avLst>
              <a:gd name="adj" fmla="val 0"/>
            </a:avLst>
          </a:prstGeom>
          <a:solidFill>
            <a:srgbClr val="1E352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016000"/>
            <a:ext cx="6096000" cy="25400"/>
          </a:xfrm>
          <a:prstGeom prst="roundRect">
            <a:avLst>
              <a:gd name="adj" fmla="val 0"/>
            </a:avLst>
          </a:prstGeom>
          <a:solidFill>
            <a:srgbClr val="F4F1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711200"/>
            <a:ext cx="609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Fisiologia de Sobrevivência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1524000"/>
            <a:ext cx="6604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fontScale="85000" lnSpcReduction="2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F4F1EA"/>
                </a:solidFill>
                <a:latin typeface="Merriweather"/>
                <a:ea typeface="Merriweather"/>
                <a:cs typeface="Merriweather"/>
                <a:sym typeface="Merriweather"/>
              </a:rPr>
              <a:t>Pele queratinizada impermeável e pulmões septados garantiram a adaptação.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4064000"/>
            <a:ext cx="6604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4F1EA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4064000"/>
            <a:ext cx="76200" cy="1778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397000" y="4318000"/>
            <a:ext cx="5969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indent="0" algn="l">
              <a:lnSpc>
                <a:spcPct val="133333"/>
              </a:lnSpc>
              <a:defRPr/>
            </a:pP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Tegumento</a:t>
            </a: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 (Couro)</a:t>
            </a:r>
            <a:b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Grossa,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seca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rica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queratina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Diferente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pele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úmida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dos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anfíbios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não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possui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glândulas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mucosas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evitando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perda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água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corporal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ambientes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áridos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16000" y="6096000"/>
            <a:ext cx="6604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4F1EA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6096000"/>
            <a:ext cx="76200" cy="1778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397000" y="6350000"/>
            <a:ext cx="5969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indent="0" algn="l">
              <a:lnSpc>
                <a:spcPct val="133333"/>
              </a:lnSpc>
              <a:defRPr/>
            </a:pP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Pulmões</a:t>
            </a: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Parenquimatosos</a:t>
            </a:r>
            <a:b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pele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queratinizada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inviabiliza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respiração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cutânea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Dobras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trabéculas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internas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aumentam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área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superfície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pulmonar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otimizando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captação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oxigênio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pelo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ar.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épteis: características e exemplos - Toda Matéria">
            <a:extLst>
              <a:ext uri="{FF2B5EF4-FFF2-40B4-BE49-F238E27FC236}">
                <a16:creationId xmlns:a16="http://schemas.microsoft.com/office/drawing/2014/main" id="{570F20CC-965B-032E-AC11-4DC0F8C6E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96338" cy="494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para anatomia de animales">
            <a:extLst>
              <a:ext uri="{FF2B5EF4-FFF2-40B4-BE49-F238E27FC236}">
                <a16:creationId xmlns:a16="http://schemas.microsoft.com/office/drawing/2014/main" id="{717408D5-CE83-8B9D-FF0C-F15437453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486" y="4901610"/>
            <a:ext cx="8015514" cy="418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28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5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52F">
                  <a:alpha val="20000"/>
                </a:srgbClr>
              </a:gs>
              <a:gs pos="50000">
                <a:srgbClr val="1E352F">
                  <a:alpha val="60000"/>
                </a:srgbClr>
              </a:gs>
              <a:gs pos="100000">
                <a:srgbClr val="1E352F">
                  <a:alpha val="95000"/>
                </a:srgbClr>
              </a:gs>
            </a:gsLst>
            <a:lin ang="10800000"/>
          </a:gra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016000"/>
            <a:ext cx="6096000" cy="25400"/>
          </a:xfrm>
          <a:prstGeom prst="roundRect">
            <a:avLst>
              <a:gd name="adj" fmla="val 0"/>
            </a:avLst>
          </a:prstGeom>
          <a:solidFill>
            <a:srgbClr val="F4F1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711200"/>
            <a:ext cx="609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Economia e Temperatura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1524000"/>
            <a:ext cx="7112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fontScale="85000"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F4F1EA"/>
                </a:solidFill>
                <a:latin typeface="Merriweather"/>
                <a:ea typeface="Merriweather"/>
                <a:cs typeface="Merriweather"/>
                <a:sym typeface="Merriweather"/>
              </a:rPr>
              <a:t>Ectotermia e excreção de ácido úrico maximizam a eficiência energética e retenção de água.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4064000"/>
            <a:ext cx="7112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4F1EA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4064000"/>
            <a:ext cx="76200" cy="1778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397000" y="4318000"/>
            <a:ext cx="6477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indent="0" algn="l">
              <a:lnSpc>
                <a:spcPct val="133333"/>
              </a:lnSpc>
              <a:defRPr/>
            </a:pP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Termorregulação</a:t>
            </a: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 (</a:t>
            </a: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Ectotermia</a:t>
            </a: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b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Dependem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do sol 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rochas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aquecidas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para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elevar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taxa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metabólica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economizando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grande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parte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energia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que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usariam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produzindo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calor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interno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1016000" y="6096000"/>
            <a:ext cx="7112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4F1EA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6096000"/>
            <a:ext cx="76200" cy="1778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397000" y="6350000"/>
            <a:ext cx="6477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indent="0" algn="l">
              <a:lnSpc>
                <a:spcPct val="133333"/>
              </a:lnSpc>
              <a:defRPr/>
            </a:pP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Excreção</a:t>
            </a: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Uricotélica</a:t>
            </a:r>
            <a:b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O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ácido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úrico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é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pouco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tóxico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insolúvel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Permite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descartar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resíduos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nitrogenados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gastando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uma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quantidade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mínima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água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(crucial para ambientes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áridos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childTnLst>
                        <p:par>
                          <p:cTn id="13" fill="hold">
                            <p:childTnLst>
                              <p:par>
                                <p:cTn id="14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childTnLst>
                        <p:par>
                          <p:cTn id="21" fill="hold">
                            <p:childTnLst>
                              <p:par>
                                <p:cTn id="22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128000" y="1524000"/>
            <a:ext cx="7112000" cy="60960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1" r="51"/>
          <a:stretch>
            <a:fillRect/>
          </a:stretch>
        </p:blipFill>
        <p:spPr>
          <a:xfrm>
            <a:off x="8636000" y="2032000"/>
            <a:ext cx="6134100" cy="5080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4" name="AutoShape 4"/>
          <p:cNvSpPr/>
          <p:nvPr/>
        </p:nvSpPr>
        <p:spPr>
          <a:xfrm>
            <a:off x="1016000" y="1016000"/>
            <a:ext cx="6096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711200"/>
            <a:ext cx="609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O Ovo Amniótico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1524000"/>
            <a:ext cx="6350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fontScale="85000"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O ovo amniótico eliminou a dependência da água para o desenvolvimento.</a:t>
            </a:r>
            <a:endParaRPr lang="en-US" sz="1100"/>
          </a:p>
        </p:txBody>
      </p:sp>
      <p:grpSp>
        <p:nvGrpSpPr>
          <p:cNvPr id="7" name="Group 7"/>
          <p:cNvGrpSpPr/>
          <p:nvPr/>
        </p:nvGrpSpPr>
        <p:grpSpPr>
          <a:xfrm>
            <a:off x="1092200" y="4318000"/>
            <a:ext cx="5816600" cy="762000"/>
            <a:chOff x="1092200" y="4318000"/>
            <a:chExt cx="5816600" cy="762000"/>
          </a:xfrm>
        </p:grpSpPr>
        <p:sp>
          <p:nvSpPr>
            <p:cNvPr id="8" name="AutoShape 8"/>
            <p:cNvSpPr/>
            <p:nvPr/>
          </p:nvSpPr>
          <p:spPr>
            <a:xfrm>
              <a:off x="1092200" y="4394200"/>
              <a:ext cx="355600" cy="355600"/>
            </a:xfrm>
            <a:prstGeom prst="ellipse">
              <a:avLst/>
            </a:prstGeom>
            <a:solidFill>
              <a:srgbClr val="B45F33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1574800" y="4318000"/>
              <a:ext cx="5334000" cy="762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l">
                <a:lnSpc>
                  <a:spcPct val="116666"/>
                </a:lnSpc>
                <a:defRPr/>
              </a:pPr>
              <a:r>
                <a:rPr lang="en-US" sz="1800" b="1" i="0" u="none" strike="noStrike">
                  <a:solidFill>
                    <a:srgbClr val="1E352F"/>
                  </a:solidFill>
                  <a:latin typeface="Lato"/>
                  <a:ea typeface="Lato"/>
                  <a:cs typeface="Lato"/>
                  <a:sym typeface="Lato"/>
                </a:rPr>
                <a:t>Âmnio:</a:t>
              </a: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Bolsa cheia de líquido amniótico que hidrata e protege o embrião contra choques.</a:t>
              </a:r>
              <a:endParaRPr lang="en-US" sz="11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92200" y="5334000"/>
            <a:ext cx="5816600" cy="762000"/>
            <a:chOff x="1092200" y="5334000"/>
            <a:chExt cx="5816600" cy="762000"/>
          </a:xfrm>
        </p:grpSpPr>
        <p:sp>
          <p:nvSpPr>
            <p:cNvPr id="11" name="AutoShape 11"/>
            <p:cNvSpPr/>
            <p:nvPr/>
          </p:nvSpPr>
          <p:spPr>
            <a:xfrm>
              <a:off x="1092200" y="5410200"/>
              <a:ext cx="355600" cy="355600"/>
            </a:xfrm>
            <a:prstGeom prst="ellipse">
              <a:avLst/>
            </a:prstGeom>
            <a:solidFill>
              <a:srgbClr val="B45F33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1574800" y="5334000"/>
              <a:ext cx="5334000" cy="762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l">
                <a:lnSpc>
                  <a:spcPct val="116666"/>
                </a:lnSpc>
                <a:defRPr/>
              </a:pPr>
              <a:r>
                <a:rPr lang="en-US" sz="1800" b="1" i="0" u="none" strike="noStrike">
                  <a:solidFill>
                    <a:srgbClr val="1E352F"/>
                  </a:solidFill>
                  <a:latin typeface="Lato"/>
                  <a:ea typeface="Lato"/>
                  <a:cs typeface="Lato"/>
                  <a:sym typeface="Lato"/>
                </a:rPr>
                <a:t>Saco Vitelínico:</a:t>
              </a: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Rica despensa de nutrientes (vitelo).</a:t>
              </a:r>
              <a:endParaRPr lang="en-US" sz="11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2200" y="6350000"/>
            <a:ext cx="5816600" cy="762000"/>
            <a:chOff x="1092200" y="6350000"/>
            <a:chExt cx="5816600" cy="762000"/>
          </a:xfrm>
        </p:grpSpPr>
        <p:sp>
          <p:nvSpPr>
            <p:cNvPr id="14" name="AutoShape 14"/>
            <p:cNvSpPr/>
            <p:nvPr/>
          </p:nvSpPr>
          <p:spPr>
            <a:xfrm>
              <a:off x="1092200" y="6426200"/>
              <a:ext cx="355600" cy="355600"/>
            </a:xfrm>
            <a:prstGeom prst="ellipse">
              <a:avLst/>
            </a:prstGeom>
            <a:solidFill>
              <a:srgbClr val="B45F33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1574800" y="6350000"/>
              <a:ext cx="5334000" cy="762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l">
                <a:lnSpc>
                  <a:spcPct val="116666"/>
                </a:lnSpc>
                <a:defRPr/>
              </a:pPr>
              <a:r>
                <a:rPr lang="en-US" sz="1800" b="1" i="0" u="none" strike="noStrike">
                  <a:solidFill>
                    <a:srgbClr val="1E352F"/>
                  </a:solidFill>
                  <a:latin typeface="Lato"/>
                  <a:ea typeface="Lato"/>
                  <a:cs typeface="Lato"/>
                  <a:sym typeface="Lato"/>
                </a:rPr>
                <a:t>Alantoide:</a:t>
              </a: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Armazena excretas (ácido úrico) longe do embrião e atua nas trocas gasosas.</a:t>
              </a:r>
              <a:endParaRPr lang="en-US" sz="11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2200" y="7366000"/>
            <a:ext cx="5816600" cy="762000"/>
            <a:chOff x="1092200" y="7366000"/>
            <a:chExt cx="5816600" cy="762000"/>
          </a:xfrm>
        </p:grpSpPr>
        <p:sp>
          <p:nvSpPr>
            <p:cNvPr id="17" name="AutoShape 17"/>
            <p:cNvSpPr/>
            <p:nvPr/>
          </p:nvSpPr>
          <p:spPr>
            <a:xfrm>
              <a:off x="1092200" y="7442200"/>
              <a:ext cx="355600" cy="355600"/>
            </a:xfrm>
            <a:prstGeom prst="ellipse">
              <a:avLst/>
            </a:prstGeom>
            <a:solidFill>
              <a:srgbClr val="B45F33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8" name="AutoShape 18"/>
            <p:cNvSpPr/>
            <p:nvPr/>
          </p:nvSpPr>
          <p:spPr>
            <a:xfrm>
              <a:off x="1574800" y="7366000"/>
              <a:ext cx="5334000" cy="762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l">
                <a:lnSpc>
                  <a:spcPct val="116666"/>
                </a:lnSpc>
                <a:defRPr/>
              </a:pPr>
              <a:r>
                <a:rPr lang="en-US" sz="1800" b="1" i="0" u="none" strike="noStrike">
                  <a:solidFill>
                    <a:srgbClr val="1E352F"/>
                  </a:solidFill>
                  <a:latin typeface="Lato"/>
                  <a:ea typeface="Lato"/>
                  <a:cs typeface="Lato"/>
                  <a:sym typeface="Lato"/>
                </a:rPr>
                <a:t>Cório:</a:t>
              </a: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Membrana mais externa que realiza a troca de oxigênio.</a:t>
              </a:r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4080" r="24080"/>
          <a:stretch>
            <a:fillRect/>
          </a:stretch>
        </p:blipFill>
        <p:spPr>
          <a:xfrm>
            <a:off x="0" y="0"/>
            <a:ext cx="7112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7112000" y="0"/>
            <a:ext cx="50800" cy="9144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1016000"/>
            <a:ext cx="7366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874000" y="711200"/>
            <a:ext cx="736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Ordem Testudines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874000" y="1524000"/>
            <a:ext cx="7366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Testudines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possuem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cinturas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ósseas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dentro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da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própria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caixa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4200" b="1" i="0" u="none" strike="noStrike" dirty="0" err="1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torácica</a:t>
            </a:r>
            <a:r>
              <a:rPr lang="en-US" sz="4200" b="1" i="0" u="none" strike="noStrike" dirty="0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lang="en-US" sz="1100" dirty="0"/>
          </a:p>
        </p:txBody>
      </p:sp>
      <p:grpSp>
        <p:nvGrpSpPr>
          <p:cNvPr id="7" name="Group 7"/>
          <p:cNvGrpSpPr/>
          <p:nvPr/>
        </p:nvGrpSpPr>
        <p:grpSpPr>
          <a:xfrm>
            <a:off x="7874000" y="3683000"/>
            <a:ext cx="2286000" cy="4318000"/>
            <a:chOff x="7874000" y="3683000"/>
            <a:chExt cx="2286000" cy="4318000"/>
          </a:xfrm>
        </p:grpSpPr>
        <p:sp>
          <p:nvSpPr>
            <p:cNvPr id="8" name="AutoShape 8"/>
            <p:cNvSpPr/>
            <p:nvPr/>
          </p:nvSpPr>
          <p:spPr>
            <a:xfrm>
              <a:off x="7874000" y="3683000"/>
              <a:ext cx="2286000" cy="4318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7874000" y="3683000"/>
              <a:ext cx="2286000" cy="762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8077200" y="3810000"/>
              <a:ext cx="18796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Tartarugas</a:t>
              </a:r>
              <a:endParaRPr lang="en-US" sz="1100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8077200" y="4699000"/>
              <a:ext cx="18796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Predominantemente marinhas ou de águas abertas. Suas patas são adaptadas e modificadas em formato de nadadeiras.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414000" y="3683000"/>
            <a:ext cx="2286000" cy="4318000"/>
            <a:chOff x="10414000" y="3683000"/>
            <a:chExt cx="2286000" cy="4318000"/>
          </a:xfrm>
        </p:grpSpPr>
        <p:sp>
          <p:nvSpPr>
            <p:cNvPr id="13" name="AutoShape 13"/>
            <p:cNvSpPr/>
            <p:nvPr/>
          </p:nvSpPr>
          <p:spPr>
            <a:xfrm>
              <a:off x="10414000" y="3683000"/>
              <a:ext cx="2286000" cy="4318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10414000" y="3683000"/>
              <a:ext cx="2286000" cy="762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10617200" y="3810000"/>
              <a:ext cx="18796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Cágados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0617200" y="4699000"/>
              <a:ext cx="18796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Semiaquáticos de água doce. Possuem membrana interdigital nas patas e pescoço longo que se dobra lateralmente.</a:t>
              </a:r>
              <a:endParaRPr lang="en-US" sz="11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954000" y="3683000"/>
            <a:ext cx="2286000" cy="4318000"/>
            <a:chOff x="12954000" y="3683000"/>
            <a:chExt cx="2286000" cy="4318000"/>
          </a:xfrm>
        </p:grpSpPr>
        <p:sp>
          <p:nvSpPr>
            <p:cNvPr id="18" name="AutoShape 18"/>
            <p:cNvSpPr/>
            <p:nvPr/>
          </p:nvSpPr>
          <p:spPr>
            <a:xfrm>
              <a:off x="12954000" y="3683000"/>
              <a:ext cx="2286000" cy="4318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12954000" y="3683000"/>
              <a:ext cx="2286000" cy="762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20" name="AutoShape 20"/>
            <p:cNvSpPr/>
            <p:nvPr/>
          </p:nvSpPr>
          <p:spPr>
            <a:xfrm>
              <a:off x="13157200" y="3810000"/>
              <a:ext cx="18796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Jabutis</a:t>
              </a:r>
              <a:endParaRPr lang="en-US" sz="1100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13157200" y="4699000"/>
              <a:ext cx="18796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25000"/>
                </a:lnSpc>
                <a:defRPr/>
              </a:pPr>
              <a:r>
                <a:rPr lang="en-US" sz="16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Estritamente terrestres. Apresentam cascos muito altos e patas colunares pesadas, similares às de elefantes.</a:t>
              </a:r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childTnLst>
                        <p:par>
                          <p:cTn id="13" fill="hold">
                            <p:childTnLst>
                              <p:par>
                                <p:cTn id="14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childTnLst>
                        <p:par>
                          <p:cTn id="18" fill="hold">
                            <p:childTnLst>
                              <p:par>
                                <p:cTn id="19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childTnLst>
                        <p:par>
                          <p:cTn id="23" fill="hold">
                            <p:childTnLst>
                              <p:par>
                                <p:cTn id="24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artarugas marinhas podem sair do risco de extinção, diz instituto -  Revista Galileu | Ciência">
            <a:extLst>
              <a:ext uri="{FF2B5EF4-FFF2-40B4-BE49-F238E27FC236}">
                <a16:creationId xmlns:a16="http://schemas.microsoft.com/office/drawing/2014/main" id="{25F4B672-CBD6-0389-16DB-10C53AF4C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20000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ágado-pescoço-de-cobra – Wikipédia, a enciclopédia livre">
            <a:extLst>
              <a:ext uri="{FF2B5EF4-FFF2-40B4-BE49-F238E27FC236}">
                <a16:creationId xmlns:a16="http://schemas.microsoft.com/office/drawing/2014/main" id="{A0F2815D-C6E4-3C8F-BFF5-F35D1B72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0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omo cuidar de um jabuti? Veja aqui! - Blog Polipet">
            <a:extLst>
              <a:ext uri="{FF2B5EF4-FFF2-40B4-BE49-F238E27FC236}">
                <a16:creationId xmlns:a16="http://schemas.microsoft.com/office/drawing/2014/main" id="{4F924BB3-7567-C980-D795-234984E12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9264"/>
            <a:ext cx="7140257" cy="414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549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ida no Zoo 🦒 on X: &quot;Como é esse casco? Dividimos o casco entre Carapaça  (parte superior) onde as costelas e as vértebras são fundidas e o plastrão  (parte inferior) Nas imagens">
            <a:extLst>
              <a:ext uri="{FF2B5EF4-FFF2-40B4-BE49-F238E27FC236}">
                <a16:creationId xmlns:a16="http://schemas.microsoft.com/office/drawing/2014/main" id="{5AA08C65-02BB-2CF8-E429-A5025F234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95" y="220644"/>
            <a:ext cx="11927713" cy="780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147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0419" r="20419"/>
          <a:stretch>
            <a:fillRect/>
          </a:stretch>
        </p:blipFill>
        <p:spPr>
          <a:xfrm>
            <a:off x="8128000" y="0"/>
            <a:ext cx="8128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8128000" y="0"/>
            <a:ext cx="8128000" cy="9144000"/>
          </a:xfrm>
          <a:prstGeom prst="roundRect">
            <a:avLst>
              <a:gd name="adj" fmla="val 0"/>
            </a:avLst>
          </a:prstGeom>
          <a:solidFill>
            <a:srgbClr val="1E352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016000"/>
            <a:ext cx="6096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711200"/>
            <a:ext cx="609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Ordem Squamata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1524000"/>
            <a:ext cx="6604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Escamados são o grupo mais diverso e incluem lagartos sem pernas.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4064000"/>
            <a:ext cx="6604000" cy="1778000"/>
          </a:xfrm>
          <a:prstGeom prst="roundRect">
            <a:avLst>
              <a:gd name="adj" fmla="val 0"/>
            </a:avLst>
          </a:prstGeom>
          <a:solidFill>
            <a:srgbClr val="1E352F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4064000"/>
            <a:ext cx="76200" cy="1778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397000" y="4318000"/>
            <a:ext cx="5969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indent="0" algn="l">
              <a:lnSpc>
                <a:spcPct val="133333"/>
              </a:lnSpc>
              <a:defRPr/>
            </a:pPr>
            <a:r>
              <a:rPr lang="en-US" sz="1800" b="1" i="0" u="none" strike="noStrike">
                <a:solidFill>
                  <a:srgbClr val="1E352F"/>
                </a:solidFill>
                <a:latin typeface="Lato"/>
                <a:ea typeface="Lato"/>
                <a:cs typeface="Lato"/>
                <a:sym typeface="Lato"/>
              </a:rPr>
              <a:t>Serpentes e Lacertílios</a:t>
            </a:r>
            <a:br>
              <a:rPr lang="en-US" sz="18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Representam 95% dos répteis, com escamas queratinizadas e cinese craniana. Serpentes perderam pernas e pálpebras na evolução.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6096000"/>
            <a:ext cx="6604000" cy="1778000"/>
          </a:xfrm>
          <a:prstGeom prst="roundRect">
            <a:avLst>
              <a:gd name="adj" fmla="val 0"/>
            </a:avLst>
          </a:prstGeom>
          <a:solidFill>
            <a:srgbClr val="1E352F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016000" y="6096000"/>
            <a:ext cx="76200" cy="1778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397000" y="6350000"/>
            <a:ext cx="5969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 fontScale="92500" lnSpcReduction="10000"/>
          </a:bodyPr>
          <a:lstStyle/>
          <a:p>
            <a:pPr indent="0" algn="l">
              <a:lnSpc>
                <a:spcPct val="133333"/>
              </a:lnSpc>
              <a:defRPr/>
            </a:pPr>
            <a:r>
              <a:rPr lang="en-US" sz="1800" b="1" i="0" u="none" strike="noStrike">
                <a:solidFill>
                  <a:srgbClr val="1E352F"/>
                </a:solidFill>
                <a:latin typeface="Lato"/>
                <a:ea typeface="Lato"/>
                <a:cs typeface="Lato"/>
                <a:sym typeface="Lato"/>
              </a:rPr>
              <a:t>Curiosidade: Lagartos sem pernas</a:t>
            </a:r>
            <a:br>
              <a:rPr lang="en-US" sz="18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>
                <a:solidFill>
                  <a:srgbClr val="2C2C2C"/>
                </a:solidFill>
                <a:latin typeface="Lato"/>
                <a:ea typeface="Lato"/>
                <a:cs typeface="Lato"/>
                <a:sym typeface="Lato"/>
              </a:rPr>
              <a:t>Espécies como a cobra-de-vidro (foto ao lado) perderam as patas mas são lacertílios (lagartos), pois mantêm pálpebras móveis e orifício auditivo.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382000" y="8255000"/>
            <a:ext cx="7620000" cy="508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ctr" anchorCtr="0">
            <a:normAutofit/>
          </a:bodyPr>
          <a:lstStyle/>
          <a:p>
            <a:pPr indent="0" algn="r">
              <a:lnSpc>
                <a:spcPct val="125000"/>
              </a:lnSpc>
              <a:defRPr/>
            </a:pPr>
            <a:r>
              <a:rPr lang="en-US" sz="1600" b="0" i="1" u="none" strike="noStrike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Ophisaurus apodus</a:t>
            </a:r>
            <a:r>
              <a:rPr lang="en-US" sz="1600" b="0" i="0" u="none" strike="noStrike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(cobra-de-vidro) - um lagarto, não uma serpente.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4308B202-3B32-C566-B474-265E00859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591" y="0"/>
            <a:ext cx="6562725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6CBAC2D-6E66-9DDF-ED6D-650F8D315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0"/>
            <a:ext cx="9144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715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22218" r="22218"/>
          <a:stretch>
            <a:fillRect/>
          </a:stretch>
        </p:blipFill>
        <p:spPr>
          <a:xfrm>
            <a:off x="0" y="0"/>
            <a:ext cx="7112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7112000" y="0"/>
            <a:ext cx="50800" cy="9144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1016000"/>
            <a:ext cx="7366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874000" y="711200"/>
            <a:ext cx="736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Ordem Crocodilia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874000" y="1524000"/>
            <a:ext cx="7366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fontScale="85000"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O formato do focinho e exposição dentária diferenciam facilmente jacarés e crocodilos.</a:t>
            </a:r>
            <a:endParaRPr lang="en-US" sz="1100"/>
          </a:p>
        </p:txBody>
      </p:sp>
      <p:grpSp>
        <p:nvGrpSpPr>
          <p:cNvPr id="7" name="Group 7"/>
          <p:cNvGrpSpPr/>
          <p:nvPr/>
        </p:nvGrpSpPr>
        <p:grpSpPr>
          <a:xfrm>
            <a:off x="7874000" y="4064000"/>
            <a:ext cx="3556000" cy="3810000"/>
            <a:chOff x="7874000" y="4064000"/>
            <a:chExt cx="3556000" cy="3810000"/>
          </a:xfrm>
        </p:grpSpPr>
        <p:sp>
          <p:nvSpPr>
            <p:cNvPr id="8" name="AutoShape 8"/>
            <p:cNvSpPr/>
            <p:nvPr/>
          </p:nvSpPr>
          <p:spPr>
            <a:xfrm>
              <a:off x="7874000" y="4064000"/>
              <a:ext cx="3556000" cy="3810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9" name="AutoShape 9"/>
            <p:cNvSpPr/>
            <p:nvPr/>
          </p:nvSpPr>
          <p:spPr>
            <a:xfrm>
              <a:off x="7874000" y="4064000"/>
              <a:ext cx="3556000" cy="762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0" name="AutoShape 10"/>
            <p:cNvSpPr/>
            <p:nvPr/>
          </p:nvSpPr>
          <p:spPr>
            <a:xfrm>
              <a:off x="8128000" y="4191000"/>
              <a:ext cx="3048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Jacarés</a:t>
              </a:r>
              <a:endParaRPr lang="en-US" sz="1100"/>
            </a:p>
          </p:txBody>
        </p:sp>
        <p:sp>
          <p:nvSpPr>
            <p:cNvPr id="11" name="AutoShape 11"/>
            <p:cNvSpPr/>
            <p:nvPr/>
          </p:nvSpPr>
          <p:spPr>
            <a:xfrm>
              <a:off x="8128000" y="5080000"/>
              <a:ext cx="3048000" cy="2540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 fontScale="92500" lnSpcReduction="10000"/>
            </a:bodyPr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Apresentam focinho mais largo e arredondado, em formato de</a:t>
              </a:r>
              <a:r>
                <a:rPr lang="en-US" sz="1800" b="1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"U"</a:t>
              </a: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b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</a:br>
              <a:b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Ao fechar a boca, os dentes inferiores ficam ocultos dentro de cavidades no maxilar superior.</a:t>
              </a:r>
              <a:endParaRPr lang="en-US" sz="11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684000" y="4064000"/>
            <a:ext cx="3556000" cy="3810000"/>
            <a:chOff x="11684000" y="4064000"/>
            <a:chExt cx="3556000" cy="3810000"/>
          </a:xfrm>
        </p:grpSpPr>
        <p:sp>
          <p:nvSpPr>
            <p:cNvPr id="13" name="AutoShape 13"/>
            <p:cNvSpPr/>
            <p:nvPr/>
          </p:nvSpPr>
          <p:spPr>
            <a:xfrm>
              <a:off x="11684000" y="4064000"/>
              <a:ext cx="3556000" cy="3810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11684000" y="4064000"/>
              <a:ext cx="3556000" cy="762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11938000" y="4191000"/>
              <a:ext cx="3048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18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Crocodilos</a:t>
              </a:r>
              <a:endParaRPr lang="en-US" sz="1100"/>
            </a:p>
          </p:txBody>
        </p:sp>
        <p:sp>
          <p:nvSpPr>
            <p:cNvPr id="16" name="AutoShape 16"/>
            <p:cNvSpPr/>
            <p:nvPr/>
          </p:nvSpPr>
          <p:spPr>
            <a:xfrm>
              <a:off x="11938000" y="5080000"/>
              <a:ext cx="3048000" cy="2540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Apresentam focinho mais estreito e afilado, em formato de</a:t>
              </a:r>
              <a:r>
                <a:rPr lang="en-US" sz="1800" b="1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"V"</a:t>
              </a: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b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</a:br>
              <a:b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lang="en-US" sz="1800" b="0" i="0" u="none" strike="noStrike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Com a boca fechada, o quarto dente da mandíbula inferior fica visível do lado de fora.</a:t>
              </a:r>
              <a:endParaRPr lang="en-US" sz="1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childTnLst>
                        <p:par>
                          <p:cTn id="13" fill="hold">
                            <p:childTnLst>
                              <p:par>
                                <p:cTn id="14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childTnLst>
                        <p:par>
                          <p:cTn id="18" fill="hold">
                            <p:childTnLst>
                              <p:par>
                                <p:cTn id="19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ra quem não sabe diferenciar o crocodilo do jacaré, o crocodilo é o que  está ao lado do jacaré. 🐊">
            <a:extLst>
              <a:ext uri="{FF2B5EF4-FFF2-40B4-BE49-F238E27FC236}">
                <a16:creationId xmlns:a16="http://schemas.microsoft.com/office/drawing/2014/main" id="{7B846B1D-7ACB-7B69-05EC-D7249F52C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0"/>
            <a:ext cx="6951436" cy="912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4187F48-FDEE-A48F-ACF7-E34C99FF3194}"/>
              </a:ext>
            </a:extLst>
          </p:cNvPr>
          <p:cNvSpPr txBox="1"/>
          <p:nvPr/>
        </p:nvSpPr>
        <p:spPr>
          <a:xfrm>
            <a:off x="1816" y="736268"/>
            <a:ext cx="4134755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jacarés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são répteis pertencentes à ordem </a:t>
            </a:r>
            <a:r>
              <a:rPr lang="pt-BR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Crocodilia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à família </a:t>
            </a:r>
            <a:r>
              <a:rPr lang="pt-BR" sz="18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Alligatoridae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Eles vivem principalmente em habitats de água doce, como rios, lagos, pântanos e áreas alagadas das Américas.</a:t>
            </a:r>
          </a:p>
          <a:p>
            <a:pPr algn="just"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Diferenciam-se dos crocodilos verdadeiros principalmente pela morfologia do focinho e pela disposição dos dentes.</a:t>
            </a:r>
          </a:p>
          <a:p>
            <a:pPr algn="just">
              <a:buNone/>
            </a:pPr>
            <a:endParaRPr lang="pt-B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None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Espécies e Distribuição</a:t>
            </a:r>
          </a:p>
          <a:p>
            <a:pPr algn="just">
              <a:buNone/>
            </a:pP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Existem várias espécies de jacarés, sendo que o os jacarés sul-americanos são muito comuns no Brasil. Algumas das principais espécies incluem: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Jacaré-açu (</a:t>
            </a:r>
            <a:r>
              <a:rPr lang="pt-BR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Melanosuchus</a:t>
            </a:r>
            <a:r>
              <a:rPr lang="pt-BR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niger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 a maior espécie, podendo ultrapassar os 4 metros de comprimento, encontrada na Bacia Amazônica.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Jacaré-do-papo-amarelo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t-BR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Caiman</a:t>
            </a:r>
            <a:r>
              <a:rPr lang="pt-BR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latirostris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Encontrado principalmente nas regiões Sudeste e Sul do Brasil, além de países vizinhos.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Jacaré-de-papo-amarelo e Jacaré-pantaneiro (</a:t>
            </a:r>
            <a:r>
              <a:rPr lang="pt-BR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Caiman</a:t>
            </a:r>
            <a:r>
              <a:rPr lang="pt-BR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yacare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pt-B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Muito comum no Pantanal e em áreas de savana e alagados.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42ADBCD-1784-4678-ADE3-511CFC0FCF39}"/>
              </a:ext>
            </a:extLst>
          </p:cNvPr>
          <p:cNvSpPr txBox="1"/>
          <p:nvPr/>
        </p:nvSpPr>
        <p:spPr>
          <a:xfrm>
            <a:off x="11476265" y="344383"/>
            <a:ext cx="4339065" cy="8987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 </a:t>
            </a:r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crocodilos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são répteis de grande porte pertencentes à ordem </a:t>
            </a:r>
            <a:r>
              <a:rPr lang="pt-BR" sz="17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Crocodilia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à família </a:t>
            </a:r>
            <a:r>
              <a:rPr lang="pt-BR" sz="17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Crocodylidae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São encontrados principalmente em regiões tropicais da África, Ásia, Austrália e Américas.</a:t>
            </a:r>
          </a:p>
          <a:p>
            <a:pPr algn="just">
              <a:buNone/>
            </a:pP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Embora muitas vezes sejam confundidos com os jacarés, existem diferenças morfológicas e fisiológicas entre eles. Uma delas, se trata da </a:t>
            </a:r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tolerância ao sal: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Os crocodilos possuem glândulas de sal funcionais bem desenvolvidas na língua, o que lhes permite tolerar e habitar ambientes de água salgada e estuários com muito mais facilidade do que a maioria dos jacarés.</a:t>
            </a:r>
          </a:p>
          <a:p>
            <a:pPr algn="just">
              <a:buNone/>
            </a:pPr>
            <a:endParaRPr lang="pt-BR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Principais Espécies</a:t>
            </a:r>
          </a:p>
          <a:p>
            <a:pPr algn="just"/>
            <a:endParaRPr lang="pt-BR" sz="17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Crocodilo-marinho (</a:t>
            </a:r>
            <a:r>
              <a:rPr lang="pt-BR" sz="17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Crocodylus</a:t>
            </a:r>
            <a:r>
              <a:rPr lang="pt-BR" sz="17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7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porosus</a:t>
            </a:r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É a maior espécie viva de réptil do planeta, podendo atingir mais de 6 metros de comprimento. Habita manguezais e áreas costeiras desde o Sudeste Asiático até o norte da Austrália.</a:t>
            </a:r>
          </a:p>
          <a:p>
            <a:pPr algn="just"/>
            <a:endParaRPr lang="pt-BR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Crocodilo-do-</a:t>
            </a:r>
            <a:r>
              <a:rPr lang="pt-BR" sz="17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nilo</a:t>
            </a:r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t-BR" sz="17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Crocodylus</a:t>
            </a:r>
            <a:r>
              <a:rPr lang="pt-BR" sz="17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niloticus</a:t>
            </a:r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Conhecido pelo seu tamanho imponente e comportamento agressivo, é amplamente distribuído pela África </a:t>
            </a:r>
            <a:r>
              <a:rPr lang="pt-BR" sz="1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subsahariana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pt-BR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Crocodilo-americano (</a:t>
            </a:r>
            <a:r>
              <a:rPr lang="pt-BR" sz="17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Crocodylus</a:t>
            </a:r>
            <a:r>
              <a:rPr lang="pt-BR" sz="17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7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acutus</a:t>
            </a:r>
            <a:r>
              <a:rPr lang="pt-BR" sz="17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pt-BR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Encontrado em zonas costeiras e estuários desde a Flórida e o Caribe até o norte da América do Sul.</a:t>
            </a:r>
          </a:p>
          <a:p>
            <a:pPr>
              <a:buNone/>
            </a:pPr>
            <a:endParaRPr lang="pt-BR" sz="1700" dirty="0"/>
          </a:p>
        </p:txBody>
      </p:sp>
    </p:spTree>
    <p:extLst>
      <p:ext uri="{BB962C8B-B14F-4D97-AF65-F5344CB8AC3E}">
        <p14:creationId xmlns:p14="http://schemas.microsoft.com/office/powerpoint/2010/main" val="129692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5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8110" r="18110"/>
          <a:stretch>
            <a:fillRect/>
          </a:stretch>
        </p:blipFill>
        <p:spPr>
          <a:xfrm>
            <a:off x="8128000" y="0"/>
            <a:ext cx="8128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8128000" y="0"/>
            <a:ext cx="8128000" cy="9144000"/>
          </a:xfrm>
          <a:prstGeom prst="roundRect">
            <a:avLst>
              <a:gd name="adj" fmla="val 0"/>
            </a:avLst>
          </a:prstGeom>
          <a:solidFill>
            <a:srgbClr val="1E352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1016000"/>
            <a:ext cx="6096000" cy="25400"/>
          </a:xfrm>
          <a:prstGeom prst="roundRect">
            <a:avLst>
              <a:gd name="adj" fmla="val 0"/>
            </a:avLst>
          </a:prstGeom>
          <a:solidFill>
            <a:srgbClr val="F4F1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711200"/>
            <a:ext cx="6096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Ordem Sphenodonta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1524000"/>
            <a:ext cx="6604000" cy="1905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fontScale="85000" lnSpcReduction="2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F4F1EA"/>
                </a:solidFill>
                <a:latin typeface="Merriweather"/>
                <a:ea typeface="Merriweather"/>
                <a:cs typeface="Merriweather"/>
                <a:sym typeface="Merriweather"/>
              </a:rPr>
              <a:t>Tuataras são os últimos sobreviventes de uma linhagem do período Mesozoico.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4064000"/>
            <a:ext cx="6604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4F1EA">
                <a:alpha val="10000"/>
              </a:srgbClr>
            </a:solidFill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4064000"/>
            <a:ext cx="76200" cy="3556000"/>
          </a:xfrm>
          <a:prstGeom prst="roundRect">
            <a:avLst>
              <a:gd name="adj" fmla="val 0"/>
            </a:avLst>
          </a:prstGeom>
          <a:solidFill>
            <a:srgbClr val="B45F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397000" y="4445000"/>
            <a:ext cx="5969000" cy="2794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>
              <a:lnSpc>
                <a:spcPct val="133333"/>
              </a:lnSpc>
              <a:spcBef>
                <a:spcPct val="0"/>
              </a:spcBef>
              <a:defRPr/>
            </a:pP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O </a:t>
            </a:r>
            <a:r>
              <a:rPr lang="en-US" sz="1800" b="1" i="0" u="none" strike="noStrike" dirty="0" err="1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Fóssil</a:t>
            </a:r>
            <a:r>
              <a:rPr lang="en-US" sz="1800" b="1" i="0" u="none" strike="noStrike" dirty="0">
                <a:solidFill>
                  <a:srgbClr val="F4F1EA"/>
                </a:solidFill>
                <a:latin typeface="Lato"/>
                <a:ea typeface="Lato"/>
                <a:cs typeface="Lato"/>
                <a:sym typeface="Lato"/>
              </a:rPr>
              <a:t> Vivo</a:t>
            </a:r>
            <a:b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ordem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possui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apenas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duas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espécies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vivas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no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planeta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do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gênero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1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Sphenodon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restritas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endêmicas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ilhas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da Nova Zelândia.</a:t>
            </a:r>
            <a:endParaRPr lang="en-US" sz="1100" dirty="0"/>
          </a:p>
          <a:p>
            <a:pPr indent="0" algn="l">
              <a:lnSpc>
                <a:spcPct val="133333"/>
              </a:lnSpc>
            </a:pP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Apesar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semelhança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externa com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lagartos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eles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pertencem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uma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linhagem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totalmente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separada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que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retém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características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basais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de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arcossauros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desde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 a era dos </a:t>
            </a:r>
            <a:r>
              <a:rPr lang="en-US" sz="1800" b="0" i="0" u="none" strike="noStrike" dirty="0" err="1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dinossauros</a:t>
            </a:r>
            <a:r>
              <a:rPr lang="en-US" sz="1800" b="0" i="0" u="none" strike="noStrike" dirty="0">
                <a:solidFill>
                  <a:srgbClr val="C8C8C8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1016000"/>
            <a:ext cx="14224000" cy="25400"/>
          </a:xfrm>
          <a:prstGeom prst="roundRect">
            <a:avLst>
              <a:gd name="adj" fmla="val 0"/>
            </a:avLst>
          </a:prstGeom>
          <a:solidFill>
            <a:srgbClr val="1E352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711200"/>
            <a:ext cx="5080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45F33"/>
                </a:solidFill>
                <a:latin typeface="Lato"/>
                <a:ea typeface="Lato"/>
                <a:cs typeface="Lato"/>
                <a:sym typeface="Lato"/>
              </a:rPr>
              <a:t>O Paradoxo Filogenético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1524000"/>
            <a:ext cx="14224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rgbClr val="1E352F"/>
                </a:solidFill>
                <a:latin typeface="Merriweather"/>
                <a:ea typeface="Merriweather"/>
                <a:cs typeface="Merriweather"/>
                <a:sym typeface="Merriweather"/>
              </a:rPr>
              <a:t>Biologicamente, as aves modernas são a ramificação sobrevivente dos dinossauros terópodes.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2286000" y="3302000"/>
            <a:ext cx="5588000" cy="4826000"/>
            <a:chOff x="2286000" y="3302000"/>
            <a:chExt cx="5588000" cy="4826000"/>
          </a:xfrm>
        </p:grpSpPr>
        <p:sp>
          <p:nvSpPr>
            <p:cNvPr id="6" name="AutoShape 6"/>
            <p:cNvSpPr/>
            <p:nvPr/>
          </p:nvSpPr>
          <p:spPr>
            <a:xfrm>
              <a:off x="2286000" y="3302000"/>
              <a:ext cx="5588000" cy="4826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7" name="AutoShape 7"/>
            <p:cNvSpPr/>
            <p:nvPr/>
          </p:nvSpPr>
          <p:spPr>
            <a:xfrm>
              <a:off x="2286000" y="3302000"/>
              <a:ext cx="5588000" cy="1016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8" name="AutoShape 8"/>
            <p:cNvSpPr/>
            <p:nvPr/>
          </p:nvSpPr>
          <p:spPr>
            <a:xfrm>
              <a:off x="2540000" y="3556000"/>
              <a:ext cx="5080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O Problema (Grupo Parafilético)</a:t>
              </a:r>
              <a:endParaRPr lang="en-US" sz="1100"/>
            </a:p>
          </p:txBody>
        </p:sp>
        <p:sp>
          <p:nvSpPr>
            <p:cNvPr id="9" name="AutoShape 9"/>
            <p:cNvSpPr/>
            <p:nvPr/>
          </p:nvSpPr>
          <p:spPr>
            <a:xfrm>
              <a:off x="2667000" y="4699000"/>
              <a:ext cx="48260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Se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agruparmos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jacarés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, cobras e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lagartos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como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"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répteis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", e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isolarmos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pássaros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numa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classe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à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parte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fechamos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a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árvore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evolutiva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de forma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incompleta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cortando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um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descendente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direto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do ancestral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comum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lang="en-US" sz="1100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382000" y="3302000"/>
            <a:ext cx="5588000" cy="4826000"/>
            <a:chOff x="8382000" y="3302000"/>
            <a:chExt cx="5588000" cy="4826000"/>
          </a:xfrm>
        </p:grpSpPr>
        <p:sp>
          <p:nvSpPr>
            <p:cNvPr id="11" name="AutoShape 11"/>
            <p:cNvSpPr/>
            <p:nvPr/>
          </p:nvSpPr>
          <p:spPr>
            <a:xfrm>
              <a:off x="8382000" y="3302000"/>
              <a:ext cx="5588000" cy="4826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8382000" y="3302000"/>
              <a:ext cx="5588000" cy="1016000"/>
            </a:xfrm>
            <a:prstGeom prst="roundRect">
              <a:avLst>
                <a:gd name="adj" fmla="val 0"/>
              </a:avLst>
            </a:prstGeom>
            <a:solidFill>
              <a:srgbClr val="B45F33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3" name="AutoShape 13"/>
            <p:cNvSpPr/>
            <p:nvPr/>
          </p:nvSpPr>
          <p:spPr>
            <a:xfrm>
              <a:off x="8636000" y="3556000"/>
              <a:ext cx="5080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F4F1EA"/>
                  </a:solidFill>
                  <a:latin typeface="Lato"/>
                  <a:ea typeface="Lato"/>
                  <a:cs typeface="Lato"/>
                  <a:sym typeface="Lato"/>
                </a:rPr>
                <a:t>A Solução da Cladística</a:t>
              </a:r>
              <a:endParaRPr lang="en-US" sz="1100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8763000" y="4699000"/>
              <a:ext cx="48260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As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aves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derivam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diretamente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dos </a:t>
              </a:r>
              <a:r>
                <a:rPr lang="en-US" sz="2000" b="1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dinossauros</a:t>
              </a:r>
              <a:r>
                <a:rPr lang="en-US" sz="2000" b="1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1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terópodes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.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Sendo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assim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elas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representam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dinossauros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aviários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—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répteis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biologicamente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modificados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para o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voo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que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sobreviveram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à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extinção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 no </a:t>
              </a:r>
              <a:r>
                <a:rPr lang="en-US" sz="2000" b="0" i="0" u="none" strike="noStrike" dirty="0" err="1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Mesozoico</a:t>
              </a:r>
              <a:r>
                <a:rPr lang="en-US" sz="2000" b="0" i="0" u="none" strike="noStrike" dirty="0">
                  <a:solidFill>
                    <a:srgbClr val="2C2C2C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childTnLst>
                        <p:par>
                          <p:cTn id="9" fill="hold">
                            <p:childTnLst>
                              <p:par>
                                <p:cTn id="10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childTnLst>
                        <p:par>
                          <p:cTn id="14" fill="hold">
                            <p:childTnLst>
                              <p:par>
                                <p:cTn id="15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52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21875" b="21875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 w="254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52F">
                  <a:alpha val="40000"/>
                </a:srgbClr>
              </a:gs>
              <a:gs pos="50000">
                <a:srgbClr val="1E352F">
                  <a:alpha val="70000"/>
                </a:srgbClr>
              </a:gs>
              <a:gs pos="100000">
                <a:srgbClr val="1E352F">
                  <a:alpha val="9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886787E4-CC83-1A3A-951C-88642C9FA89B}"/>
              </a:ext>
            </a:extLst>
          </p:cNvPr>
          <p:cNvSpPr/>
          <p:nvPr/>
        </p:nvSpPr>
        <p:spPr>
          <a:xfrm>
            <a:off x="1016000" y="1016000"/>
            <a:ext cx="14224000" cy="25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25400" cap="flat" cmpd="sng">
            <a:noFill/>
            <a:prstDash val="solid"/>
            <a:round/>
          </a:ln>
        </p:spPr>
        <p:txBody>
          <a:bodyPr wrap="square" lIns="63500" tIns="63500" rIns="63500" bIns="63500" rtlCol="0" anchor="ctr"/>
          <a:lstStyle/>
          <a:p>
            <a:pPr algn="ctr">
              <a:defRPr/>
            </a:pPr>
            <a:endParaRPr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34708289-9669-AD02-C16E-27E102C7B3E6}"/>
              </a:ext>
            </a:extLst>
          </p:cNvPr>
          <p:cNvSpPr/>
          <p:nvPr/>
        </p:nvSpPr>
        <p:spPr>
          <a:xfrm>
            <a:off x="1016000" y="711200"/>
            <a:ext cx="5080000" cy="3048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b" anchorCtr="0">
            <a:normAutofit/>
          </a:bodyPr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Lato"/>
                <a:ea typeface="Lato"/>
                <a:cs typeface="Lato"/>
                <a:sym typeface="Lato"/>
              </a:rPr>
              <a:t>O Paradoxo Filogenético</a:t>
            </a:r>
            <a:endParaRPr lang="en-US" sz="11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17652C40-8CA9-E9DC-2B9A-89C4E73FA914}"/>
              </a:ext>
            </a:extLst>
          </p:cNvPr>
          <p:cNvSpPr/>
          <p:nvPr/>
        </p:nvSpPr>
        <p:spPr>
          <a:xfrm>
            <a:off x="1016000" y="1524000"/>
            <a:ext cx="14224000" cy="1270000"/>
          </a:xfrm>
          <a:prstGeom prst="rect">
            <a:avLst/>
          </a:prstGeom>
          <a:noFill/>
          <a:ln w="16933" cap="flat" cmpd="sng">
            <a:noFill/>
            <a:prstDash val="solid"/>
            <a:round/>
          </a:ln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>
              <a:lnSpc>
                <a:spcPct val="100000"/>
              </a:lnSpc>
              <a:defRPr/>
            </a:pPr>
            <a:r>
              <a:rPr lang="en-US" sz="4200" b="1" i="0" u="none" strike="noStrike">
                <a:solidFill>
                  <a:schemeClr val="accent2">
                    <a:lumMod val="40000"/>
                    <a:lumOff val="60000"/>
                  </a:schemeClr>
                </a:solidFill>
                <a:latin typeface="Merriweather"/>
                <a:ea typeface="Merriweather"/>
                <a:cs typeface="Merriweather"/>
                <a:sym typeface="Merriweather"/>
              </a:rPr>
              <a:t>Biologicamente, as aves modernas são a ramificação sobrevivente dos dinossauros terópodes.</a:t>
            </a:r>
            <a:endParaRPr lang="en-US" sz="110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6B031B3E-E760-C3CA-EE33-6DF313DA4221}"/>
              </a:ext>
            </a:extLst>
          </p:cNvPr>
          <p:cNvGrpSpPr/>
          <p:nvPr/>
        </p:nvGrpSpPr>
        <p:grpSpPr>
          <a:xfrm>
            <a:off x="2286000" y="3302000"/>
            <a:ext cx="5588000" cy="4826000"/>
            <a:chOff x="2286000" y="3302000"/>
            <a:chExt cx="5588000" cy="4826000"/>
          </a:xfrm>
        </p:grpSpPr>
        <p:sp>
          <p:nvSpPr>
            <p:cNvPr id="12" name="AutoShape 6">
              <a:extLst>
                <a:ext uri="{FF2B5EF4-FFF2-40B4-BE49-F238E27FC236}">
                  <a16:creationId xmlns:a16="http://schemas.microsoft.com/office/drawing/2014/main" id="{3DF1EC3E-5693-DE50-2321-BDA70CE4970D}"/>
                </a:ext>
              </a:extLst>
            </p:cNvPr>
            <p:cNvSpPr/>
            <p:nvPr/>
          </p:nvSpPr>
          <p:spPr>
            <a:xfrm>
              <a:off x="2286000" y="3302000"/>
              <a:ext cx="5588000" cy="4826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CAD8BFA0-56E7-8DA2-8682-9A5EBE342F37}"/>
                </a:ext>
              </a:extLst>
            </p:cNvPr>
            <p:cNvSpPr/>
            <p:nvPr/>
          </p:nvSpPr>
          <p:spPr>
            <a:xfrm>
              <a:off x="2286000" y="3302000"/>
              <a:ext cx="5588000" cy="1016000"/>
            </a:xfrm>
            <a:prstGeom prst="roundRect">
              <a:avLst>
                <a:gd name="adj" fmla="val 0"/>
              </a:avLst>
            </a:prstGeom>
            <a:solidFill>
              <a:schemeClr val="accent6">
                <a:lumMod val="75000"/>
              </a:scheme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3FAFF10E-3D50-EB6F-A569-BF11FB6B68F8}"/>
                </a:ext>
              </a:extLst>
            </p:cNvPr>
            <p:cNvSpPr/>
            <p:nvPr/>
          </p:nvSpPr>
          <p:spPr>
            <a:xfrm>
              <a:off x="2540000" y="3556000"/>
              <a:ext cx="5080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O Problema (Grupo Parafilético)</a:t>
              </a:r>
              <a:endParaRPr lang="en-US" sz="110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AutoShape 9">
              <a:extLst>
                <a:ext uri="{FF2B5EF4-FFF2-40B4-BE49-F238E27FC236}">
                  <a16:creationId xmlns:a16="http://schemas.microsoft.com/office/drawing/2014/main" id="{5D1C0AF0-10F8-6F57-9182-36557B6A1710}"/>
                </a:ext>
              </a:extLst>
            </p:cNvPr>
            <p:cNvSpPr/>
            <p:nvPr/>
          </p:nvSpPr>
          <p:spPr>
            <a:xfrm>
              <a:off x="2667000" y="4699000"/>
              <a:ext cx="48260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Se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agruparmos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jacarés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, cobras e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lagartos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como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"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répteis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", e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isolarmos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pássaros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numa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classe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à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parte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fechamos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a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árvore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evolutiva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de forma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incompleta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cortando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um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descendente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direto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do ancestral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comum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lang="en-US" sz="11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16" name="Group 10">
            <a:extLst>
              <a:ext uri="{FF2B5EF4-FFF2-40B4-BE49-F238E27FC236}">
                <a16:creationId xmlns:a16="http://schemas.microsoft.com/office/drawing/2014/main" id="{ED81CC61-74DB-98A6-B6C9-AFD28F82E737}"/>
              </a:ext>
            </a:extLst>
          </p:cNvPr>
          <p:cNvGrpSpPr/>
          <p:nvPr/>
        </p:nvGrpSpPr>
        <p:grpSpPr>
          <a:xfrm>
            <a:off x="8382000" y="3302000"/>
            <a:ext cx="5588000" cy="4826000"/>
            <a:chOff x="8382000" y="3302000"/>
            <a:chExt cx="5588000" cy="4826000"/>
          </a:xfrm>
        </p:grpSpPr>
        <p:sp>
          <p:nvSpPr>
            <p:cNvPr id="17" name="AutoShape 11">
              <a:extLst>
                <a:ext uri="{FF2B5EF4-FFF2-40B4-BE49-F238E27FC236}">
                  <a16:creationId xmlns:a16="http://schemas.microsoft.com/office/drawing/2014/main" id="{45D63A4B-AE6C-4496-E51B-C4FB8A624360}"/>
                </a:ext>
              </a:extLst>
            </p:cNvPr>
            <p:cNvSpPr/>
            <p:nvPr/>
          </p:nvSpPr>
          <p:spPr>
            <a:xfrm>
              <a:off x="8382000" y="3302000"/>
              <a:ext cx="5588000" cy="4826000"/>
            </a:xfrm>
            <a:prstGeom prst="roundRect">
              <a:avLst>
                <a:gd name="adj" fmla="val 0"/>
              </a:avLst>
            </a:prstGeom>
            <a:solidFill>
              <a:srgbClr val="1E352F">
                <a:alpha val="5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8" name="AutoShape 12">
              <a:extLst>
                <a:ext uri="{FF2B5EF4-FFF2-40B4-BE49-F238E27FC236}">
                  <a16:creationId xmlns:a16="http://schemas.microsoft.com/office/drawing/2014/main" id="{047D674D-565E-6197-4790-0B36193B9D6A}"/>
                </a:ext>
              </a:extLst>
            </p:cNvPr>
            <p:cNvSpPr/>
            <p:nvPr/>
          </p:nvSpPr>
          <p:spPr>
            <a:xfrm>
              <a:off x="8382000" y="3302000"/>
              <a:ext cx="5588000" cy="1016000"/>
            </a:xfrm>
            <a:prstGeom prst="roundRect">
              <a:avLst>
                <a:gd name="adj" fmla="val 0"/>
              </a:avLst>
            </a:prstGeom>
            <a:solidFill>
              <a:srgbClr val="B45F33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wrap="square" lIns="63500" tIns="63500" rIns="63500" bIns="63500" rtlCol="0" anchor="ctr"/>
            <a:lstStyle/>
            <a:p>
              <a:pPr algn="ctr">
                <a:defRPr/>
              </a:pPr>
              <a:endParaRPr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9" name="AutoShape 13">
              <a:extLst>
                <a:ext uri="{FF2B5EF4-FFF2-40B4-BE49-F238E27FC236}">
                  <a16:creationId xmlns:a16="http://schemas.microsoft.com/office/drawing/2014/main" id="{9CFACD09-6E76-EA57-13B4-5A968179A344}"/>
                </a:ext>
              </a:extLst>
            </p:cNvPr>
            <p:cNvSpPr/>
            <p:nvPr/>
          </p:nvSpPr>
          <p:spPr>
            <a:xfrm>
              <a:off x="8636000" y="3556000"/>
              <a:ext cx="5080000" cy="50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ctr" anchorCtr="0">
              <a:normAutofit/>
            </a:bodyPr>
            <a:lstStyle/>
            <a:p>
              <a:pPr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A Solução da Cladística</a:t>
              </a:r>
              <a:endParaRPr lang="en-US" sz="110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0" name="AutoShape 14">
              <a:extLst>
                <a:ext uri="{FF2B5EF4-FFF2-40B4-BE49-F238E27FC236}">
                  <a16:creationId xmlns:a16="http://schemas.microsoft.com/office/drawing/2014/main" id="{957A4FC9-5891-99DB-9311-32EF2C4335A4}"/>
                </a:ext>
              </a:extLst>
            </p:cNvPr>
            <p:cNvSpPr/>
            <p:nvPr/>
          </p:nvSpPr>
          <p:spPr>
            <a:xfrm>
              <a:off x="8763000" y="4699000"/>
              <a:ext cx="4826000" cy="3048000"/>
            </a:xfrm>
            <a:prstGeom prst="rect">
              <a:avLst/>
            </a:prstGeom>
            <a:noFill/>
            <a:ln w="16933" cap="flat" cmpd="sng">
              <a:noFill/>
              <a:prstDash val="solid"/>
              <a:round/>
            </a:ln>
          </p:spPr>
          <p:txBody>
            <a:bodyPr wrap="square" lIns="0" tIns="0" rIns="0" bIns="0" rtlCol="0" anchor="t" anchorCtr="0">
              <a:normAutofit/>
            </a:bodyPr>
            <a:lstStyle/>
            <a:p>
              <a:pPr indent="0" algn="l">
                <a:lnSpc>
                  <a:spcPct val="133333"/>
                </a:lnSpc>
                <a:defRPr/>
              </a:pP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As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aves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derivam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diretamente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dos </a:t>
              </a:r>
              <a:r>
                <a:rPr lang="en-US" sz="2000" b="1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dinossauros</a:t>
              </a:r>
              <a:r>
                <a:rPr lang="en-US" sz="2000" b="1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1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terópodes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.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Sendo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assim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,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elas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representam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dinossauros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aviários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—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répteis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biologicamente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modificados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para o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voo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que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sobreviveram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à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extinção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 no </a:t>
              </a:r>
              <a:r>
                <a:rPr lang="en-US" sz="2000" b="0" i="0" u="none" strike="noStrike" dirty="0" err="1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Mesozoico</a:t>
              </a:r>
              <a:r>
                <a:rPr lang="en-US" sz="2000" b="0" i="0" u="none" strike="noStrike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lang="en-US" sz="1100" dirty="0"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repeatCount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4D4F72-F6A6-6574-709C-3915DAC9C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6269045" cy="9151338"/>
          </a:xfrm>
          <a:prstGeom prst="rect">
            <a:avLst/>
          </a:prstGeom>
        </p:spPr>
      </p:pic>
      <p:pic>
        <p:nvPicPr>
          <p:cNvPr id="7172" name="Picture 4" descr="Ana Maria Braga entrevista Cuca, do 'Sítio do Picapau Amarelo' | Gshow">
            <a:extLst>
              <a:ext uri="{FF2B5EF4-FFF2-40B4-BE49-F238E27FC236}">
                <a16:creationId xmlns:a16="http://schemas.microsoft.com/office/drawing/2014/main" id="{B04EE01C-C6BE-7337-8EFE-32B3AD7A9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114" y="5062778"/>
            <a:ext cx="4227286" cy="408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97457A0-3A74-4097-1F99-513614E3E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380407" cy="4572000"/>
          </a:xfrm>
          <a:prstGeom prst="rect">
            <a:avLst/>
          </a:prstGeom>
        </p:spPr>
      </p:pic>
      <p:pic>
        <p:nvPicPr>
          <p:cNvPr id="7174" name="Picture 6" descr="Jacaré sem maxilar viralizou nas redes sociais">
            <a:extLst>
              <a:ext uri="{FF2B5EF4-FFF2-40B4-BE49-F238E27FC236}">
                <a16:creationId xmlns:a16="http://schemas.microsoft.com/office/drawing/2014/main" id="{BCC38407-AD29-7A59-A1BF-EC5533AE7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8229" y="0"/>
            <a:ext cx="4847771" cy="323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317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1188</Words>
  <Application>Microsoft Office PowerPoint</Application>
  <PresentationFormat>Personalizar</PresentationFormat>
  <Paragraphs>107</Paragraphs>
  <Slides>18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24" baseType="lpstr">
      <vt:lpstr>Arial</vt:lpstr>
      <vt:lpstr>Calibri</vt:lpstr>
      <vt:lpstr>Lato</vt:lpstr>
      <vt:lpstr>Merriweather</vt:lpstr>
      <vt:lpstr>Office 主题​​</vt:lpstr>
      <vt:lpstr>默认主题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G. Flausino</cp:lastModifiedBy>
  <cp:revision>2</cp:revision>
  <dcterms:modified xsi:type="dcterms:W3CDTF">2026-09-21T02:49:20Z</dcterms:modified>
</cp:coreProperties>
</file>