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7" r:id="rId7"/>
    <p:sldId id="268" r:id="rId8"/>
    <p:sldId id="260" r:id="rId9"/>
    <p:sldId id="269" r:id="rId10"/>
    <p:sldId id="261" r:id="rId11"/>
    <p:sldId id="270" r:id="rId12"/>
    <p:sldId id="262" r:id="rId13"/>
    <p:sldId id="271" r:id="rId14"/>
    <p:sldId id="272" r:id="rId15"/>
    <p:sldId id="273" r:id="rId16"/>
    <p:sldId id="274" r:id="rId17"/>
    <p:sldId id="263" r:id="rId18"/>
    <p:sldId id="264" r:id="rId19"/>
    <p:sldId id="265" r:id="rId20"/>
    <p:sldId id="275" r:id="rId21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45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953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93" b="-9093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solidFill>
            <a:srgbClr val="081C15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1016000" y="4064000"/>
            <a:ext cx="127000" cy="2286000"/>
          </a:xfrm>
          <a:prstGeom prst="roundRect">
            <a:avLst>
              <a:gd name="adj" fmla="val 0"/>
            </a:avLst>
          </a:prstGeom>
          <a:solidFill>
            <a:srgbClr val="C4621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524000" y="4064000"/>
            <a:ext cx="12700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4621E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 império da sobrevivência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473200" y="4572000"/>
            <a:ext cx="12700000" cy="127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91666"/>
              </a:lnSpc>
              <a:defRPr/>
            </a:pPr>
            <a:r>
              <a:rPr lang="en-US" sz="8000" b="1" i="0" u="none" strike="noStrike" dirty="0" err="1">
                <a:solidFill>
                  <a:srgbClr val="F4F1EA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Artrópodes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1524000" y="5969000"/>
            <a:ext cx="10160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16666"/>
              </a:lnSpc>
              <a:defRPr/>
            </a:pP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1524000" y="7620000"/>
            <a:ext cx="6350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4F1EA">
                    <a:alpha val="7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Prof. Gabriel Flausino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E3F45DD6-B869-9AFC-EF1D-7556E2DEF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0" y="1538967"/>
            <a:ext cx="16294947" cy="52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392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4732000" cy="3048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4621E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 Divisão Clássica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Divisão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 do </a:t>
            </a: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corpo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, </a:t>
            </a: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pernas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 e </a:t>
            </a: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antenas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 </a:t>
            </a: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definem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 as 5 </a:t>
            </a:r>
            <a:r>
              <a:rPr lang="en-US" sz="3600" b="1" i="0" u="none" strike="noStrike" dirty="0" err="1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grandes</a:t>
            </a:r>
            <a:r>
              <a:rPr lang="en-US" sz="3600" b="1" i="0" u="none" strike="noStrike" dirty="0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 classes.</a:t>
            </a:r>
            <a:endParaRPr lang="en-US" sz="1100" dirty="0"/>
          </a:p>
        </p:txBody>
      </p:sp>
      <p:grpSp>
        <p:nvGrpSpPr>
          <p:cNvPr id="5" name="Group 5"/>
          <p:cNvGrpSpPr/>
          <p:nvPr/>
        </p:nvGrpSpPr>
        <p:grpSpPr>
          <a:xfrm>
            <a:off x="762000" y="2540000"/>
            <a:ext cx="14732000" cy="5715000"/>
            <a:chOff x="762000" y="2540000"/>
            <a:chExt cx="14732000" cy="5715000"/>
          </a:xfrm>
        </p:grpSpPr>
        <p:sp>
          <p:nvSpPr>
            <p:cNvPr id="6" name="AutoShape 6"/>
            <p:cNvSpPr/>
            <p:nvPr/>
          </p:nvSpPr>
          <p:spPr>
            <a:xfrm>
              <a:off x="762000" y="2540000"/>
              <a:ext cx="14732000" cy="635000"/>
            </a:xfrm>
            <a:prstGeom prst="roundRect">
              <a:avLst>
                <a:gd name="adj" fmla="val 0"/>
              </a:avLst>
            </a:prstGeom>
            <a:solidFill>
              <a:srgbClr val="1E3B27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3556000" y="2692400"/>
              <a:ext cx="2794000" cy="3302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600" b="1" i="0" u="none" strike="noStrike">
                  <a:solidFill>
                    <a:srgbClr val="FFFFFF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Corpo</a:t>
              </a:r>
              <a:endParaRPr lang="en-US" sz="110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7366000" y="2692400"/>
              <a:ext cx="3810000" cy="3302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600" b="1" i="0" u="none" strike="noStrike">
                  <a:solidFill>
                    <a:srgbClr val="FFFFFF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Número de Pernas</a:t>
              </a:r>
              <a:endParaRPr lang="en-US" sz="1100"/>
            </a:p>
          </p:txBody>
        </p:sp>
        <p:sp>
          <p:nvSpPr>
            <p:cNvPr id="9" name="AutoShape 9"/>
            <p:cNvSpPr/>
            <p:nvPr/>
          </p:nvSpPr>
          <p:spPr>
            <a:xfrm>
              <a:off x="11938000" y="2692400"/>
              <a:ext cx="3302000" cy="3302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600" b="1" i="0" u="none" strike="noStrike">
                  <a:solidFill>
                    <a:srgbClr val="FFFFFF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Antenas</a:t>
              </a:r>
              <a:endParaRPr lang="en-US" sz="1100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762000" y="3175000"/>
              <a:ext cx="14732000" cy="1016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7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1016000" y="3505200"/>
              <a:ext cx="228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INSETOS</a:t>
              </a:r>
              <a:endParaRPr lang="en-US" sz="1100"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3556000" y="3505200"/>
              <a:ext cx="279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Cabeça, Tórax, Abdome</a:t>
              </a:r>
              <a:endParaRPr lang="en-US" sz="1100"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7366000" y="3505200"/>
              <a:ext cx="3810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3 pares</a:t>
              </a: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(Hexápodes)</a:t>
              </a:r>
              <a:endParaRPr lang="en-US" sz="1100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1938000" y="3505200"/>
              <a:ext cx="3302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1 par</a:t>
              </a: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(Díceros)</a:t>
              </a:r>
              <a:endParaRPr lang="en-US" sz="1100"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762000" y="4191000"/>
              <a:ext cx="14732000" cy="1016000"/>
            </a:xfrm>
            <a:prstGeom prst="roundRect">
              <a:avLst>
                <a:gd name="adj" fmla="val 0"/>
              </a:avLst>
            </a:prstGeom>
            <a:solidFill>
              <a:srgbClr val="F4F1EA">
                <a:alpha val="10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1016000" y="4521200"/>
              <a:ext cx="228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ARACNÍDEOS</a:t>
              </a:r>
              <a:endParaRPr lang="en-US" sz="1100"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3556000" y="4521200"/>
              <a:ext cx="279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Cefalotórax e Abdome</a:t>
              </a:r>
              <a:endParaRPr lang="en-US" sz="1100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7366000" y="4521200"/>
              <a:ext cx="3810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4 pares</a:t>
              </a:r>
              <a:endParaRPr lang="en-US" sz="1100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11938000" y="4521200"/>
              <a:ext cx="3302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787878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Ausentes</a:t>
              </a:r>
              <a:endParaRPr lang="en-US" sz="1100"/>
            </a:p>
          </p:txBody>
        </p:sp>
        <p:sp>
          <p:nvSpPr>
            <p:cNvPr id="20" name="AutoShape 20"/>
            <p:cNvSpPr/>
            <p:nvPr/>
          </p:nvSpPr>
          <p:spPr>
            <a:xfrm>
              <a:off x="762000" y="5207000"/>
              <a:ext cx="14732000" cy="1016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7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1" name="AutoShape 21"/>
            <p:cNvSpPr/>
            <p:nvPr/>
          </p:nvSpPr>
          <p:spPr>
            <a:xfrm>
              <a:off x="1016000" y="5537200"/>
              <a:ext cx="228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CRUSTÁCEOS</a:t>
              </a:r>
              <a:endParaRPr lang="en-US" sz="1100"/>
            </a:p>
          </p:txBody>
        </p:sp>
        <p:sp>
          <p:nvSpPr>
            <p:cNvPr id="22" name="AutoShape 22"/>
            <p:cNvSpPr/>
            <p:nvPr/>
          </p:nvSpPr>
          <p:spPr>
            <a:xfrm>
              <a:off x="3556000" y="5537200"/>
              <a:ext cx="279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Cefalotórax e Abdome</a:t>
              </a:r>
              <a:endParaRPr lang="en-US" sz="1100"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7366000" y="5537200"/>
              <a:ext cx="3810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Variável (Ex: 5 pares)</a:t>
              </a:r>
              <a:endParaRPr lang="en-US" sz="1100"/>
            </a:p>
          </p:txBody>
        </p:sp>
        <p:sp>
          <p:nvSpPr>
            <p:cNvPr id="24" name="AutoShape 24"/>
            <p:cNvSpPr/>
            <p:nvPr/>
          </p:nvSpPr>
          <p:spPr>
            <a:xfrm>
              <a:off x="11938000" y="5537200"/>
              <a:ext cx="3302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2 pares 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Tetráceros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)</a:t>
              </a:r>
              <a:endParaRPr lang="en-US" sz="1100" dirty="0"/>
            </a:p>
          </p:txBody>
        </p:sp>
        <p:sp>
          <p:nvSpPr>
            <p:cNvPr id="25" name="AutoShape 25"/>
            <p:cNvSpPr/>
            <p:nvPr/>
          </p:nvSpPr>
          <p:spPr>
            <a:xfrm>
              <a:off x="762000" y="6223000"/>
              <a:ext cx="14732000" cy="1016000"/>
            </a:xfrm>
            <a:prstGeom prst="roundRect">
              <a:avLst>
                <a:gd name="adj" fmla="val 0"/>
              </a:avLst>
            </a:prstGeom>
            <a:solidFill>
              <a:srgbClr val="F4F1EA">
                <a:alpha val="10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6" name="AutoShape 26"/>
            <p:cNvSpPr/>
            <p:nvPr/>
          </p:nvSpPr>
          <p:spPr>
            <a:xfrm>
              <a:off x="1016000" y="6553200"/>
              <a:ext cx="228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QUILÓPODES</a:t>
              </a:r>
              <a:endParaRPr lang="en-US" sz="1100"/>
            </a:p>
          </p:txBody>
        </p:sp>
        <p:sp>
          <p:nvSpPr>
            <p:cNvPr id="27" name="AutoShape 27"/>
            <p:cNvSpPr/>
            <p:nvPr/>
          </p:nvSpPr>
          <p:spPr>
            <a:xfrm>
              <a:off x="3556000" y="6553200"/>
              <a:ext cx="279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Cabeça e Tronco</a:t>
              </a:r>
              <a:endParaRPr lang="en-US" sz="1100"/>
            </a:p>
          </p:txBody>
        </p:sp>
        <p:sp>
          <p:nvSpPr>
            <p:cNvPr id="28" name="AutoShape 28"/>
            <p:cNvSpPr/>
            <p:nvPr/>
          </p:nvSpPr>
          <p:spPr>
            <a:xfrm>
              <a:off x="7366000" y="6553200"/>
              <a:ext cx="3810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1 par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por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segmento</a:t>
              </a:r>
              <a:endParaRPr lang="en-US" sz="1100" dirty="0"/>
            </a:p>
          </p:txBody>
        </p:sp>
        <p:sp>
          <p:nvSpPr>
            <p:cNvPr id="29" name="AutoShape 29"/>
            <p:cNvSpPr/>
            <p:nvPr/>
          </p:nvSpPr>
          <p:spPr>
            <a:xfrm>
              <a:off x="11938000" y="6553200"/>
              <a:ext cx="3302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1 par</a:t>
              </a:r>
              <a:endParaRPr lang="en-US" sz="1100"/>
            </a:p>
          </p:txBody>
        </p:sp>
        <p:sp>
          <p:nvSpPr>
            <p:cNvPr id="30" name="AutoShape 30"/>
            <p:cNvSpPr/>
            <p:nvPr/>
          </p:nvSpPr>
          <p:spPr>
            <a:xfrm>
              <a:off x="762000" y="7239000"/>
              <a:ext cx="14732000" cy="1016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7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31" name="AutoShape 31"/>
            <p:cNvSpPr/>
            <p:nvPr/>
          </p:nvSpPr>
          <p:spPr>
            <a:xfrm>
              <a:off x="1016000" y="7569200"/>
              <a:ext cx="228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DIPLÓPODES</a:t>
              </a:r>
              <a:endParaRPr lang="en-US" sz="1100"/>
            </a:p>
          </p:txBody>
        </p:sp>
        <p:sp>
          <p:nvSpPr>
            <p:cNvPr id="32" name="AutoShape 32"/>
            <p:cNvSpPr/>
            <p:nvPr/>
          </p:nvSpPr>
          <p:spPr>
            <a:xfrm>
              <a:off x="3556000" y="7569200"/>
              <a:ext cx="279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Cabeça e Tronco</a:t>
              </a:r>
              <a:endParaRPr lang="en-US" sz="1100"/>
            </a:p>
          </p:txBody>
        </p:sp>
        <p:sp>
          <p:nvSpPr>
            <p:cNvPr id="33" name="AutoShape 33"/>
            <p:cNvSpPr/>
            <p:nvPr/>
          </p:nvSpPr>
          <p:spPr>
            <a:xfrm>
              <a:off x="7366000" y="7569200"/>
              <a:ext cx="3810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2 pares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por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segmento</a:t>
              </a:r>
              <a:endParaRPr lang="en-US" sz="1100" dirty="0"/>
            </a:p>
          </p:txBody>
        </p:sp>
        <p:sp>
          <p:nvSpPr>
            <p:cNvPr id="34" name="AutoShape 34"/>
            <p:cNvSpPr/>
            <p:nvPr/>
          </p:nvSpPr>
          <p:spPr>
            <a:xfrm>
              <a:off x="11938000" y="7569200"/>
              <a:ext cx="3302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1 par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CC6094C-DF98-165B-F42A-B2770C8B3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6" y="331335"/>
            <a:ext cx="14402707" cy="872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61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F4F8C07-DDF0-B251-CDF5-FA2897107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9" y="128589"/>
            <a:ext cx="6159288" cy="496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BCF86FC-D17A-407F-B3D5-FEA7D49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743" y="291875"/>
            <a:ext cx="8940209" cy="428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9BBCE4F-29F2-96A4-BDF5-E1657AF8C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349" y="5268069"/>
            <a:ext cx="5872622" cy="387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2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3ACBF74-A5F0-1068-589A-05A97CD24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7771" cy="505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AA57B75-21CD-DC1A-860B-A38C5148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429" y="0"/>
            <a:ext cx="5867878" cy="521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33BEE04C-B76F-DC53-F460-7C75372F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93" y="5058926"/>
            <a:ext cx="6722836" cy="398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619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935F29C5-804C-6B79-1395-2AAA735BA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82" y="295274"/>
            <a:ext cx="6638181" cy="524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1946AC1-9C22-7542-196D-2E7278ADC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457" y="391885"/>
            <a:ext cx="8073572" cy="605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28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Insetos economizam água; crustáceos aproveitam o oceano.</a:t>
            </a:r>
            <a:endParaRPr lang="en-US" sz="1100"/>
          </a:p>
        </p:txBody>
      </p:sp>
      <p:grpSp>
        <p:nvGrpSpPr>
          <p:cNvPr id="5" name="Group 5"/>
          <p:cNvGrpSpPr/>
          <p:nvPr/>
        </p:nvGrpSpPr>
        <p:grpSpPr>
          <a:xfrm>
            <a:off x="762000" y="2794000"/>
            <a:ext cx="7112000" cy="2413000"/>
            <a:chOff x="762000" y="2794000"/>
            <a:chExt cx="7112000" cy="2413000"/>
          </a:xfrm>
        </p:grpSpPr>
        <p:sp>
          <p:nvSpPr>
            <p:cNvPr id="6" name="AutoShape 6"/>
            <p:cNvSpPr/>
            <p:nvPr/>
          </p:nvSpPr>
          <p:spPr>
            <a:xfrm>
              <a:off x="762000" y="2794000"/>
              <a:ext cx="711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762000" y="2794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1270000" y="3175000"/>
              <a:ext cx="609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Insetos (O domínio da Terra)</a:t>
              </a:r>
              <a:endParaRPr lang="en-US" sz="1100"/>
            </a:p>
          </p:txBody>
        </p:sp>
        <p:sp>
          <p:nvSpPr>
            <p:cNvPr id="9" name="AutoShape 9"/>
            <p:cNvSpPr/>
            <p:nvPr/>
          </p:nvSpPr>
          <p:spPr>
            <a:xfrm>
              <a:off x="1270000" y="3683000"/>
              <a:ext cx="609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respiração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é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traqueal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levando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oxigênio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direto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às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células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excreção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usa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túbulos</a:t>
              </a: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de Malpighi 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para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descartar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ácido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úrico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, o que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economiza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água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vital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em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terra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seca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2000" y="5715000"/>
            <a:ext cx="7112000" cy="2413000"/>
            <a:chOff x="762000" y="5715000"/>
            <a:chExt cx="7112000" cy="2413000"/>
          </a:xfrm>
        </p:grpSpPr>
        <p:sp>
          <p:nvSpPr>
            <p:cNvPr id="11" name="AutoShape 11"/>
            <p:cNvSpPr/>
            <p:nvPr/>
          </p:nvSpPr>
          <p:spPr>
            <a:xfrm>
              <a:off x="762000" y="5715000"/>
              <a:ext cx="711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762000" y="5715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1E3B27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1270000" y="6096000"/>
              <a:ext cx="609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Crustáceos (O domínio da Água)</a:t>
              </a:r>
              <a:endParaRPr lang="en-US" sz="1100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270000" y="6604000"/>
              <a:ext cx="609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respiração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é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branquial</a:t>
              </a: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sob 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carapaça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excreção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elimina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amônia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(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altamente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solúvel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, logo,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tóxica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só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em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terra) via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glândulas</a:t>
              </a: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antenais</a:t>
              </a: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ou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verdes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</a:t>
              </a:r>
              <a:endParaRPr lang="en-US" sz="1100" dirty="0"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t="12500" b="12500"/>
          <a:stretch>
            <a:fillRect/>
          </a:stretch>
        </p:blipFill>
        <p:spPr>
          <a:xfrm>
            <a:off x="8382000" y="2794000"/>
            <a:ext cx="7112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16" name="AutoShape 16"/>
          <p:cNvSpPr/>
          <p:nvPr/>
        </p:nvSpPr>
        <p:spPr>
          <a:xfrm>
            <a:off x="8382000" y="2794000"/>
            <a:ext cx="7112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Quelíceras para a caça, pernas múltiplas para locomoção.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5555" r="5555"/>
          <a:stretch>
            <a:fillRect/>
          </a:stretch>
        </p:blipFill>
        <p:spPr>
          <a:xfrm>
            <a:off x="762000" y="2794000"/>
            <a:ext cx="7112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762000" y="2794000"/>
            <a:ext cx="7112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7" name="Group 7"/>
          <p:cNvGrpSpPr/>
          <p:nvPr/>
        </p:nvGrpSpPr>
        <p:grpSpPr>
          <a:xfrm>
            <a:off x="8382000" y="2794000"/>
            <a:ext cx="7112000" cy="2413000"/>
            <a:chOff x="8382000" y="2794000"/>
            <a:chExt cx="7112000" cy="2413000"/>
          </a:xfrm>
        </p:grpSpPr>
        <p:sp>
          <p:nvSpPr>
            <p:cNvPr id="8" name="AutoShape 8"/>
            <p:cNvSpPr/>
            <p:nvPr/>
          </p:nvSpPr>
          <p:spPr>
            <a:xfrm>
              <a:off x="8382000" y="2794000"/>
              <a:ext cx="711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9"/>
            <p:cNvSpPr/>
            <p:nvPr/>
          </p:nvSpPr>
          <p:spPr>
            <a:xfrm>
              <a:off x="8382000" y="2794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1E3B27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8890000" y="3175000"/>
              <a:ext cx="609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Aracnídeos (Predadores natos)</a:t>
              </a:r>
              <a:endParaRPr lang="en-US" sz="1100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90000" y="3683000"/>
              <a:ext cx="609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Corpo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fundido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em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cefalotórax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abdome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Possuem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quelíceras</a:t>
              </a:r>
              <a:r>
                <a:rPr lang="en-US" sz="1800" b="1" i="0" u="none" strike="noStrike" dirty="0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pedipalpos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no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lugar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das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antenas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Respiram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por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pulmões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foliáceos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(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filotraqueias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).</a:t>
              </a:r>
              <a:endParaRPr lang="en-US" sz="110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382000" y="5715000"/>
            <a:ext cx="7112000" cy="2413000"/>
            <a:chOff x="8382000" y="5715000"/>
            <a:chExt cx="7112000" cy="2413000"/>
          </a:xfrm>
        </p:grpSpPr>
        <p:sp>
          <p:nvSpPr>
            <p:cNvPr id="13" name="AutoShape 13"/>
            <p:cNvSpPr/>
            <p:nvPr/>
          </p:nvSpPr>
          <p:spPr>
            <a:xfrm>
              <a:off x="8382000" y="5715000"/>
              <a:ext cx="711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8382000" y="5715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8890000" y="6096000"/>
              <a:ext cx="609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 dirty="0" err="1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Miriápodes</a:t>
              </a:r>
              <a:endParaRPr lang="en-US" sz="1100" dirty="0"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8890000" y="6604000"/>
              <a:ext cx="609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Quilópodes</a:t>
              </a: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(centopeias): 1 par de pernas por segmento, carnívoros velozes com forcípulas venenosas.</a:t>
              </a:r>
              <a:b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</a:br>
              <a:r>
                <a:rPr lang="en-US" sz="18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Diplópodes</a:t>
              </a: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(piolhos-de-cobra): 2 pares por segmento, herbívoros e lentos.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85000" lnSpcReduction="1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Sustentam ecossistemas inteiros, mas impõem pesados desafios sanitários.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6096000" cy="431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92500" lnSpcReduction="10000"/>
          </a:bodyPr>
          <a:lstStyle/>
          <a:p>
            <a:pPr indent="0" algn="l">
              <a:lnSpc>
                <a:spcPct val="141666"/>
              </a:lnSpc>
              <a:spcAft>
                <a:spcPts val="2400"/>
              </a:spcAft>
              <a:defRPr/>
            </a:pP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Base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Alimentar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Polinização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São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elos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fundamentais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dos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ecossistemas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 Na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agricultura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o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papel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das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abelhas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besouros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polinização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é vital para a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produção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mundial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alimentos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400"/>
              </a:spcAft>
            </a:pP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Vetores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Doenças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Insetos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hematófagos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o mosquito </a:t>
            </a:r>
            <a:r>
              <a:rPr lang="en-US" sz="1800" b="0" i="1" u="none" strike="noStrike" dirty="0">
                <a:solidFill>
                  <a:srgbClr val="C4621E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Aedes aegypti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responsáveis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por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grandes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epidemias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Dengue, Zika e Chikungunya.</a:t>
            </a:r>
          </a:p>
          <a:p>
            <a:pPr indent="0" algn="l">
              <a:lnSpc>
                <a:spcPct val="141666"/>
              </a:lnSpc>
            </a:pP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Acidentes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Peçonhentos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Aranhas 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escorpiões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representam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riscos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à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saúde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pública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devido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à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inoculação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toxinas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necrosantes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neurotóxicas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1171" b="1171"/>
          <a:stretch>
            <a:fillRect/>
          </a:stretch>
        </p:blipFill>
        <p:spPr>
          <a:xfrm>
            <a:off x="7366000" y="2794000"/>
            <a:ext cx="8128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7" name="AutoShape 7"/>
          <p:cNvSpPr/>
          <p:nvPr/>
        </p:nvSpPr>
        <p:spPr>
          <a:xfrm>
            <a:off x="7366000" y="2794000"/>
            <a:ext cx="8128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14942D8-B804-B19C-222A-A54B87BC7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5A5C417-6EB3-1C24-D9D7-FDB818EF0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66127"/>
            <a:ext cx="4582886" cy="25778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AE8FC19-5275-EBF0-5D08-F920039F6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7141309" y="0"/>
            <a:ext cx="2495898" cy="158137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41F23CB-40DD-8FC8-12E9-0390D1929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1914" y="4303486"/>
            <a:ext cx="5558970" cy="555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8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128000" cy="9144000"/>
          </a:xfrm>
          <a:prstGeom prst="roundRect">
            <a:avLst>
              <a:gd name="adj" fmla="val 0"/>
            </a:avLst>
          </a:prstGeom>
          <a:solidFill>
            <a:srgbClr val="1E3B2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666" r="16666"/>
          <a:stretch>
            <a:fillRect/>
          </a:stretch>
        </p:blipFill>
        <p:spPr>
          <a:xfrm>
            <a:off x="8128000" y="0"/>
            <a:ext cx="8128000" cy="914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4" name="AutoShape 4"/>
          <p:cNvSpPr/>
          <p:nvPr/>
        </p:nvSpPr>
        <p:spPr>
          <a:xfrm>
            <a:off x="762000" y="2032000"/>
            <a:ext cx="508000" cy="50800"/>
          </a:xfrm>
          <a:prstGeom prst="roundRect">
            <a:avLst>
              <a:gd name="adj" fmla="val 0"/>
            </a:avLst>
          </a:prstGeom>
          <a:solidFill>
            <a:srgbClr val="C4621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540000"/>
            <a:ext cx="660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77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800" b="1" i="0" u="none" strike="noStrike">
                <a:solidFill>
                  <a:srgbClr val="F4F1EA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O que vamos aprender hoje?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810000"/>
            <a:ext cx="6604000" cy="101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Compreender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porque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artrópodes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são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dominantes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da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adaptação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na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0" i="0" u="none" strike="noStrike" dirty="0" err="1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natureza</a:t>
            </a:r>
            <a:r>
              <a:rPr lang="en-US" sz="2200" b="0" i="0" u="none" strike="noStrike" dirty="0">
                <a:solidFill>
                  <a:srgbClr val="F4F1EA">
                    <a:alpha val="90196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762000" y="5334000"/>
            <a:ext cx="6604000" cy="12700"/>
          </a:xfrm>
          <a:prstGeom prst="roundRect">
            <a:avLst>
              <a:gd name="adj" fmla="val 0"/>
            </a:avLst>
          </a:prstGeom>
          <a:solidFill>
            <a:srgbClr val="F4F1E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762000" y="5842000"/>
            <a:ext cx="6604000" cy="254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marL="228600" indent="-228600" algn="l">
              <a:lnSpc>
                <a:spcPct val="166666"/>
              </a:lnSpc>
              <a:buClr>
                <a:srgbClr val="F4F1EA"/>
              </a:buClr>
              <a:buChar char="•"/>
              <a:defRPr/>
            </a:pPr>
            <a:r>
              <a:rPr lang="en-US" sz="1800" b="0" i="0" u="none" strike="noStrike">
                <a:solidFill>
                  <a:srgbClr val="F4F1EA">
                    <a:alpha val="80000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Estrutura corporal (Exoesqueleto e Apêndices)</a:t>
            </a:r>
            <a:endParaRPr lang="en-US" sz="1100"/>
          </a:p>
          <a:p>
            <a:pPr marL="228600" indent="-228600" algn="l">
              <a:lnSpc>
                <a:spcPct val="166666"/>
              </a:lnSpc>
              <a:buClr>
                <a:srgbClr val="F4F1EA"/>
              </a:buClr>
              <a:buChar char="•"/>
            </a:pPr>
            <a:r>
              <a:rPr lang="en-US" sz="1800" b="0" i="0" u="none" strike="noStrike">
                <a:solidFill>
                  <a:srgbClr val="F4F1EA">
                    <a:alpha val="80000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 fisiologia do crescimento em degraus (Écdise)</a:t>
            </a:r>
          </a:p>
          <a:p>
            <a:pPr marL="228600" indent="-228600" algn="l">
              <a:lnSpc>
                <a:spcPct val="166666"/>
              </a:lnSpc>
              <a:buClr>
                <a:srgbClr val="F4F1EA"/>
              </a:buClr>
              <a:buChar char="•"/>
            </a:pPr>
            <a:r>
              <a:rPr lang="en-US" sz="1800" b="0" i="0" u="none" strike="noStrike">
                <a:solidFill>
                  <a:srgbClr val="F4F1EA">
                    <a:alpha val="80000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As 5 grandes classes animais</a:t>
            </a:r>
          </a:p>
          <a:p>
            <a:pPr marL="228600" indent="-228600" algn="l">
              <a:lnSpc>
                <a:spcPct val="166666"/>
              </a:lnSpc>
              <a:buClr>
                <a:srgbClr val="F4F1EA"/>
              </a:buClr>
              <a:buChar char="•"/>
            </a:pPr>
            <a:r>
              <a:rPr lang="en-US" sz="1800" b="0" i="0" u="none" strike="noStrike">
                <a:solidFill>
                  <a:srgbClr val="F4F1EA">
                    <a:alpha val="80000"/>
                  </a:srgbClr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Impacto nas cadeias ecológicas e sanitárias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700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Mais de 80% de todas as espécies animais conhecidas pertencem ao filo dos artrópodes.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6096000" cy="1524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83333"/>
              </a:lnSpc>
              <a:defRPr/>
            </a:pPr>
            <a:r>
              <a:rPr lang="en-US" sz="11000" b="1" i="0" u="none" strike="noStrike">
                <a:solidFill>
                  <a:srgbClr val="C4621E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80%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4572000"/>
            <a:ext cx="6096000" cy="330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Ocupação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todos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nichos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:</a:t>
            </a:r>
            <a:b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Desde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as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fossas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oceânicas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até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grandes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altitudes, terra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firme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corpos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água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doce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  <a:endParaRPr lang="en-US" sz="1100" dirty="0"/>
          </a:p>
          <a:p>
            <a:pPr indent="0" algn="l">
              <a:lnSpc>
                <a:spcPct val="133333"/>
              </a:lnSpc>
              <a:spcBef>
                <a:spcPts val="2400"/>
              </a:spcBef>
            </a:pP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Versatilidade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Ecológica</a:t>
            </a:r>
            <a:r>
              <a:rPr lang="en-US" sz="20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:</a:t>
            </a:r>
            <a:b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Atuam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como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predadores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caçadores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presas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herbívoros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detritívoros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até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como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parasitas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outras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0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espécies</a:t>
            </a:r>
            <a:r>
              <a:rPr lang="en-US" sz="20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780" b="780"/>
          <a:stretch>
            <a:fillRect/>
          </a:stretch>
        </p:blipFill>
        <p:spPr>
          <a:xfrm>
            <a:off x="7366000" y="2794000"/>
            <a:ext cx="8128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8" name="AutoShape 8"/>
          <p:cNvSpPr/>
          <p:nvPr/>
        </p:nvSpPr>
        <p:spPr>
          <a:xfrm>
            <a:off x="7366000" y="2794000"/>
            <a:ext cx="8128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53" presetClass="entr" presetSubtype="16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childTnLst>
                        <p:par>
                          <p:cTn id="15" fill="hold">
                            <p:childTnLst>
                              <p:par>
                                <p:cTn id="16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700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O sucesso apoia-se em uma armadura de quitina articulada, garantindo proteção e agilidade.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4987" b="4987"/>
          <a:stretch>
            <a:fillRect/>
          </a:stretch>
        </p:blipFill>
        <p:spPr>
          <a:xfrm>
            <a:off x="762000" y="2794000"/>
            <a:ext cx="5842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762000" y="2794000"/>
            <a:ext cx="5842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7" name="Group 7"/>
          <p:cNvGrpSpPr/>
          <p:nvPr/>
        </p:nvGrpSpPr>
        <p:grpSpPr>
          <a:xfrm>
            <a:off x="7112000" y="2794000"/>
            <a:ext cx="8382000" cy="2413000"/>
            <a:chOff x="7112000" y="2794000"/>
            <a:chExt cx="8382000" cy="2413000"/>
          </a:xfrm>
        </p:grpSpPr>
        <p:sp>
          <p:nvSpPr>
            <p:cNvPr id="8" name="AutoShape 8"/>
            <p:cNvSpPr/>
            <p:nvPr/>
          </p:nvSpPr>
          <p:spPr>
            <a:xfrm>
              <a:off x="7112000" y="2794000"/>
              <a:ext cx="838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9"/>
            <p:cNvSpPr/>
            <p:nvPr/>
          </p:nvSpPr>
          <p:spPr>
            <a:xfrm>
              <a:off x="7112000" y="2794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1E3B27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7620000" y="3175000"/>
              <a:ext cx="736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1E3B27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1. Exoesqueleto de Quitina</a:t>
              </a:r>
              <a:endParaRPr lang="en-US" sz="1100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7620000" y="3683000"/>
              <a:ext cx="736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Uma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carapaça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externa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rígida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que atua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como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armadura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oferecendo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defesa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contra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predadores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criando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uma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barreira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impermeável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vital que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evita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a </a:t>
              </a:r>
              <a:r>
                <a:rPr lang="en-US" sz="1800" b="1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dessecação</a:t>
              </a:r>
              <a:r>
                <a:rPr lang="en-US" sz="1800" b="1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(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perda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água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) no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ambiente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terrestre</a:t>
              </a:r>
              <a:r>
                <a:rPr lang="en-US" sz="1800" b="0" i="0" u="none" strike="noStrike" dirty="0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112000" y="5715000"/>
            <a:ext cx="8382000" cy="2413000"/>
            <a:chOff x="7112000" y="5715000"/>
            <a:chExt cx="8382000" cy="2413000"/>
          </a:xfrm>
        </p:grpSpPr>
        <p:sp>
          <p:nvSpPr>
            <p:cNvPr id="13" name="AutoShape 13"/>
            <p:cNvSpPr/>
            <p:nvPr/>
          </p:nvSpPr>
          <p:spPr>
            <a:xfrm>
              <a:off x="7112000" y="5715000"/>
              <a:ext cx="8382000" cy="2413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0"/>
              </a:srgbClr>
            </a:solidFill>
            <a:ln w="12700" cap="flat" cmpd="sng">
              <a:solidFill>
                <a:srgbClr val="1E3B27">
                  <a:alpha val="15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7112000" y="5715000"/>
              <a:ext cx="101600" cy="2413000"/>
            </a:xfrm>
            <a:prstGeom prst="roundRect">
              <a:avLst>
                <a:gd name="adj" fmla="val 0"/>
              </a:avLst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7620000" y="6096000"/>
              <a:ext cx="7366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C4621E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2. Apêndices Articulados</a:t>
              </a:r>
              <a:endParaRPr lang="en-US" sz="1100"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7620000" y="6604000"/>
              <a:ext cx="7366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>
                  <a:solidFill>
                    <a:srgbClr val="2D2A26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Como o esqueleto é contínuo, as pernas, asas e antenas possuem articulações móveis. Elas funcionam como um sistema de alavancas de alta velocidade movido por fortes músculos internos.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3FA9AB7-5BCB-0A68-418E-95AFCC19E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0"/>
            <a:ext cx="1194276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38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PAS Y LEGALES.pmd">
            <a:extLst>
              <a:ext uri="{FF2B5EF4-FFF2-40B4-BE49-F238E27FC236}">
                <a16:creationId xmlns:a16="http://schemas.microsoft.com/office/drawing/2014/main" id="{B80817A4-4738-9BFD-BD4A-336036BE9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4" y="113686"/>
            <a:ext cx="10372950" cy="903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B2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1875" r="21875"/>
          <a:stretch>
            <a:fillRect/>
          </a:stretch>
        </p:blipFill>
        <p:spPr>
          <a:xfrm>
            <a:off x="7112000" y="0"/>
            <a:ext cx="9144000" cy="914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6350000" y="0"/>
            <a:ext cx="2540000" cy="914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1E3B27">
                  <a:alpha val="100000"/>
                </a:srgbClr>
              </a:gs>
              <a:gs pos="80000">
                <a:srgbClr val="1E3B27">
                  <a:alpha val="90000"/>
                </a:srgbClr>
              </a:gs>
              <a:gs pos="100000">
                <a:srgbClr val="1E3B27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270000"/>
            <a:ext cx="6350000" cy="12700"/>
          </a:xfrm>
          <a:prstGeom prst="roundRect">
            <a:avLst>
              <a:gd name="adj" fmla="val 0"/>
            </a:avLst>
          </a:prstGeom>
          <a:solidFill>
            <a:srgbClr val="F4F1EA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1651000"/>
            <a:ext cx="6350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F4F1EA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O exoesqueleto exige um crescimento em degraus, orquestrado pela ecdise.</a:t>
            </a:r>
            <a:endParaRPr lang="en-US" sz="1100"/>
          </a:p>
        </p:txBody>
      </p:sp>
      <p:grpSp>
        <p:nvGrpSpPr>
          <p:cNvPr id="7" name="Group 7"/>
          <p:cNvGrpSpPr/>
          <p:nvPr/>
        </p:nvGrpSpPr>
        <p:grpSpPr>
          <a:xfrm>
            <a:off x="762000" y="3937000"/>
            <a:ext cx="6146800" cy="3175000"/>
            <a:chOff x="762000" y="3937000"/>
            <a:chExt cx="6146800" cy="3175000"/>
          </a:xfrm>
        </p:grpSpPr>
        <p:sp>
          <p:nvSpPr>
            <p:cNvPr id="8" name="AutoShape 8"/>
            <p:cNvSpPr/>
            <p:nvPr/>
          </p:nvSpPr>
          <p:spPr>
            <a:xfrm>
              <a:off x="762000" y="4013200"/>
              <a:ext cx="101600" cy="101600"/>
            </a:xfrm>
            <a:prstGeom prst="ellipse">
              <a:avLst/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9"/>
            <p:cNvSpPr/>
            <p:nvPr/>
          </p:nvSpPr>
          <p:spPr>
            <a:xfrm>
              <a:off x="1066800" y="3937000"/>
              <a:ext cx="5842000" cy="889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esqueleto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não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se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expande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Para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crescer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, o animal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abandona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armadura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antiga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(a </a:t>
              </a:r>
              <a:r>
                <a:rPr lang="en-US" sz="1800" b="1" i="0" u="none" strike="noStrike" dirty="0" err="1">
                  <a:solidFill>
                    <a:srgbClr val="F4F1EA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exúvia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).</a:t>
              </a:r>
              <a:endParaRPr lang="en-US" sz="1100" dirty="0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762000" y="5156200"/>
              <a:ext cx="101600" cy="101600"/>
            </a:xfrm>
            <a:prstGeom prst="ellipse">
              <a:avLst/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1066800" y="5080000"/>
              <a:ext cx="5842000" cy="889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hormônio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4F1EA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ecdisona</a:t>
              </a:r>
              <a:r>
                <a:rPr lang="en-US" sz="1800" b="1" i="0" u="none" strike="noStrike" dirty="0">
                  <a:solidFill>
                    <a:srgbClr val="F4F1EA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estimula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troca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Enquanto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o novo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esqueleto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está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mole, o animal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absorve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água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ou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ar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para se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expandir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rapidamente</a:t>
              </a:r>
              <a:r>
                <a:rPr lang="en-US" sz="1800" b="0" i="0" u="none" strike="noStrike" dirty="0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.</a:t>
              </a:r>
              <a:endParaRPr lang="en-US" sz="1100" dirty="0"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762000" y="6299200"/>
              <a:ext cx="101600" cy="101600"/>
            </a:xfrm>
            <a:prstGeom prst="ellipse">
              <a:avLst/>
            </a:prstGeom>
            <a:solidFill>
              <a:srgbClr val="C4621E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1066800" y="6223000"/>
              <a:ext cx="5842000" cy="889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fontScale="925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0" i="0" u="none" strike="noStrike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O crescimento paralisa temporariamente até endurecer, criando um gráfico de tamanho que sobe em</a:t>
              </a:r>
              <a:r>
                <a:rPr lang="en-US" sz="1800" b="1" i="0" u="none" strike="noStrike">
                  <a:solidFill>
                    <a:srgbClr val="F4F1EA"/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"degraus"</a:t>
              </a:r>
              <a:r>
                <a:rPr lang="en-US" sz="1800" b="0" i="0" u="none" strike="noStrike">
                  <a:solidFill>
                    <a:srgbClr val="F4F1EA">
                      <a:alpha val="85098"/>
                    </a:srgbClr>
                  </a:solidFill>
                  <a:latin typeface="Inter, Roboto, sans-serif"/>
                  <a:ea typeface="Inter, Roboto, sans-serif"/>
                  <a:cs typeface="Inter, Roboto, sans-serif"/>
                  <a:sym typeface="Inter, Roboto, sans-serif"/>
                </a:rPr>
                <a:t>sucessivos.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C65A3B-BACB-EAF3-060A-CC4596F0F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0" y="0"/>
            <a:ext cx="5885512" cy="738879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CCEF78E-9863-2D74-B96B-0F7301738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5449"/>
            <a:ext cx="4702629" cy="50312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BEA7C1-692A-177F-B9F8-E18B7F817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02629" cy="36454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7F6669D-0430-4721-7FFD-36880FC80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8141" y="0"/>
            <a:ext cx="5667859" cy="73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5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016000"/>
            <a:ext cx="14732000" cy="12700"/>
          </a:xfrm>
          <a:prstGeom prst="roundRect">
            <a:avLst>
              <a:gd name="adj" fmla="val 0"/>
            </a:avLst>
          </a:prstGeom>
          <a:solidFill>
            <a:srgbClr val="1E3B2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473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1E3B27"/>
                </a:solidFill>
                <a:latin typeface="Lora, Georgia, serif"/>
                <a:ea typeface="Lora, Georgia, serif"/>
                <a:cs typeface="Lora, Georgia, serif"/>
                <a:sym typeface="Lora, Georgia, serif"/>
              </a:rPr>
              <a:t>A tagmatização agrupou o corpo em cabeça, tórax e abdome.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6096000" cy="431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92500" lnSpcReduction="20000"/>
          </a:bodyPr>
          <a:lstStyle/>
          <a:p>
            <a:pPr indent="0" algn="l">
              <a:lnSpc>
                <a:spcPct val="141666"/>
              </a:lnSpc>
              <a:spcAft>
                <a:spcPts val="2400"/>
              </a:spcAft>
              <a:defRPr/>
            </a:pP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Metameria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Especializada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Assim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anelídeos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segmentados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Porém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esses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segmentos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sofreram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fusão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formando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as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grandes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regiões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corporais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especializadas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(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1" i="0" u="none" strike="noStrike" dirty="0" err="1">
                <a:solidFill>
                  <a:srgbClr val="C4621E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tágmas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).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400"/>
              </a:spcAft>
            </a:pP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Circulação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Aberta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coração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dorsal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bombeia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a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hemolinfa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por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vasos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que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desembocam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em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cavidades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abertas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(a </a:t>
            </a:r>
            <a:r>
              <a:rPr lang="en-US" sz="1800" b="1" i="0" u="none" strike="noStrike" dirty="0" err="1">
                <a:solidFill>
                  <a:srgbClr val="C4621E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hemocela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),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banhando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tecidos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</a:p>
          <a:p>
            <a:pPr indent="0" algn="l">
              <a:lnSpc>
                <a:spcPct val="141666"/>
              </a:lnSpc>
            </a:pP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Percepção</a:t>
            </a:r>
            <a:r>
              <a:rPr lang="en-US" sz="2200" b="1" i="0" u="none" strike="noStrike" dirty="0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2200" b="1" i="0" u="none" strike="noStrike" dirty="0" err="1">
                <a:solidFill>
                  <a:srgbClr val="1E3B27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Avançada</a:t>
            </a:r>
            <a:b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</a:b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Sistema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ganglionar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concentrado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,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olhos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compostos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capazes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de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detectar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mínimos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movimentos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e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antenas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como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poderosos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radares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 </a:t>
            </a:r>
            <a:r>
              <a:rPr lang="en-US" sz="1800" b="0" i="0" u="none" strike="noStrike" dirty="0" err="1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químicos</a:t>
            </a:r>
            <a:r>
              <a:rPr lang="en-US" sz="1800" b="0" i="0" u="none" strike="noStrike" dirty="0">
                <a:solidFill>
                  <a:srgbClr val="2D2A26"/>
                </a:solidFill>
                <a:latin typeface="Inter, Roboto, sans-serif"/>
                <a:ea typeface="Inter, Roboto, sans-serif"/>
                <a:cs typeface="Inter, Roboto, sans-serif"/>
                <a:sym typeface="Inter, Roboto, sans-serif"/>
              </a:rPr>
              <a:t>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6250" b="6250"/>
          <a:stretch>
            <a:fillRect/>
          </a:stretch>
        </p:blipFill>
        <p:spPr>
          <a:xfrm>
            <a:off x="7366000" y="2794000"/>
            <a:ext cx="8128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7" name="AutoShape 7"/>
          <p:cNvSpPr/>
          <p:nvPr/>
        </p:nvSpPr>
        <p:spPr>
          <a:xfrm>
            <a:off x="7366000" y="2794000"/>
            <a:ext cx="8128000" cy="5334000"/>
          </a:xfrm>
          <a:prstGeom prst="roundRect">
            <a:avLst>
              <a:gd name="adj" fmla="val 0"/>
            </a:avLst>
          </a:prstGeom>
          <a:noFill/>
          <a:ln w="12700" cap="flat" cmpd="sng">
            <a:solidFill>
              <a:srgbClr val="1E3B27">
                <a:alpha val="20000"/>
              </a:srgbClr>
            </a:solidFill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707</Words>
  <Application>Microsoft Office PowerPoint</Application>
  <PresentationFormat>Personalizar</PresentationFormat>
  <Paragraphs>86</Paragraphs>
  <Slides>19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Arial</vt:lpstr>
      <vt:lpstr>Inter, Roboto, sans-serif</vt:lpstr>
      <vt:lpstr>Lora, Georgia, serif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2</cp:revision>
  <dcterms:modified xsi:type="dcterms:W3CDTF">2026-07-31T18:27:36Z</dcterms:modified>
</cp:coreProperties>
</file>