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8" r:id="rId7"/>
    <p:sldId id="260" r:id="rId8"/>
    <p:sldId id="261" r:id="rId9"/>
    <p:sldId id="262" r:id="rId10"/>
    <p:sldId id="269" r:id="rId11"/>
    <p:sldId id="270" r:id="rId12"/>
    <p:sldId id="263" r:id="rId13"/>
    <p:sldId id="265" r:id="rId14"/>
    <p:sldId id="266" r:id="rId15"/>
    <p:sldId id="271" r:id="rId16"/>
  </p:sldIdLst>
  <p:sldSz cx="16256000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06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31.07.2026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默认主题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5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3048000"/>
            <a:ext cx="101600" cy="3048000"/>
          </a:xfrm>
          <a:prstGeom prst="roundRect">
            <a:avLst>
              <a:gd name="adj" fmla="val 0"/>
            </a:avLst>
          </a:prstGeom>
          <a:solidFill>
            <a:srgbClr val="00838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101600" tIns="101600" rIns="101600" bIns="1016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1524000" y="2984500"/>
            <a:ext cx="12700000" cy="1397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10000"/>
          </a:bodyPr>
          <a:lstStyle/>
          <a:p>
            <a:pPr indent="0" algn="l">
              <a:lnSpc>
                <a:spcPct val="91666"/>
              </a:lnSpc>
              <a:defRPr/>
            </a:pPr>
            <a:r>
              <a:rPr lang="en-US" sz="9600" b="1" i="0" u="none" strike="noStrike">
                <a:solidFill>
                  <a:srgbClr val="0A254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PLATELMINTOS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1524000" y="4572000"/>
            <a:ext cx="12700000" cy="63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10000"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200" b="0" i="0" u="none" strike="noStrike">
                <a:solidFill>
                  <a:srgbClr val="00838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FISIOLOGIA, EVOLUÇÃO E VERMINOSES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1524000" y="5334000"/>
            <a:ext cx="10160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0" i="0" u="none" strike="noStrike" dirty="0">
                <a:solidFill>
                  <a:srgbClr val="343A40"/>
                </a:solidFill>
                <a:latin typeface="Merriweather, Noto Serif SC, serif"/>
                <a:ea typeface="Merriweather, Noto Serif SC, serif"/>
                <a:cs typeface="Merriweather, Noto Serif SC, serif"/>
                <a:sym typeface="Merriweather, Noto Serif SC, serif"/>
              </a:rPr>
              <a:t>O </a:t>
            </a:r>
            <a:r>
              <a:rPr lang="en-US" sz="2000" b="0" i="0" u="none" strike="noStrike" dirty="0" err="1">
                <a:solidFill>
                  <a:srgbClr val="343A40"/>
                </a:solidFill>
                <a:latin typeface="Merriweather, Noto Serif SC, serif"/>
                <a:ea typeface="Merriweather, Noto Serif SC, serif"/>
                <a:cs typeface="Merriweather, Noto Serif SC, serif"/>
                <a:sym typeface="Merriweather, Noto Serif SC, serif"/>
              </a:rPr>
              <a:t>estudo</a:t>
            </a:r>
            <a:r>
              <a:rPr lang="en-US" sz="2000" b="0" i="0" u="none" strike="noStrike" dirty="0">
                <a:solidFill>
                  <a:srgbClr val="343A40"/>
                </a:solidFill>
                <a:latin typeface="Merriweather, Noto Serif SC, serif"/>
                <a:ea typeface="Merriweather, Noto Serif SC, serif"/>
                <a:cs typeface="Merriweather, Noto Serif SC, serif"/>
                <a:sym typeface="Merriweather, Noto Serif SC, serif"/>
              </a:rPr>
              <a:t> dos vermes de </a:t>
            </a:r>
            <a:r>
              <a:rPr lang="en-US" sz="2000" b="0" i="0" u="none" strike="noStrike" dirty="0" err="1">
                <a:solidFill>
                  <a:srgbClr val="343A40"/>
                </a:solidFill>
                <a:latin typeface="Merriweather, Noto Serif SC, serif"/>
                <a:ea typeface="Merriweather, Noto Serif SC, serif"/>
                <a:cs typeface="Merriweather, Noto Serif SC, serif"/>
                <a:sym typeface="Merriweather, Noto Serif SC, serif"/>
              </a:rPr>
              <a:t>corpo</a:t>
            </a:r>
            <a:r>
              <a:rPr lang="en-US" sz="2000" b="0" i="0" u="none" strike="noStrike" dirty="0">
                <a:solidFill>
                  <a:srgbClr val="343A40"/>
                </a:solidFill>
                <a:latin typeface="Merriweather, Noto Serif SC, serif"/>
                <a:ea typeface="Merriweather, Noto Serif SC, serif"/>
                <a:cs typeface="Merriweather, Noto Serif SC, serif"/>
                <a:sym typeface="Merriweather, Noto Serif SC, serif"/>
              </a:rPr>
              <a:t> </a:t>
            </a:r>
            <a:r>
              <a:rPr lang="en-US" sz="2000" b="0" i="0" u="none" strike="noStrike" dirty="0" err="1">
                <a:solidFill>
                  <a:srgbClr val="343A40"/>
                </a:solidFill>
                <a:latin typeface="Merriweather, Noto Serif SC, serif"/>
                <a:ea typeface="Merriweather, Noto Serif SC, serif"/>
                <a:cs typeface="Merriweather, Noto Serif SC, serif"/>
                <a:sym typeface="Merriweather, Noto Serif SC, serif"/>
              </a:rPr>
              <a:t>achatado</a:t>
            </a:r>
            <a:r>
              <a:rPr lang="en-US" sz="2000" b="0" i="0" u="none" strike="noStrike" dirty="0">
                <a:solidFill>
                  <a:srgbClr val="343A40"/>
                </a:solidFill>
                <a:latin typeface="Merriweather, Noto Serif SC, serif"/>
                <a:ea typeface="Merriweather, Noto Serif SC, serif"/>
                <a:cs typeface="Merriweather, Noto Serif SC, serif"/>
                <a:sym typeface="Merriweather, Noto Serif SC, serif"/>
              </a:rPr>
              <a:t>.</a:t>
            </a:r>
            <a:endParaRPr lang="en-US" sz="1100" dirty="0"/>
          </a:p>
        </p:txBody>
      </p:sp>
      <p:sp>
        <p:nvSpPr>
          <p:cNvPr id="6" name="AutoShape 6"/>
          <p:cNvSpPr/>
          <p:nvPr/>
        </p:nvSpPr>
        <p:spPr>
          <a:xfrm>
            <a:off x="0" y="8636000"/>
            <a:ext cx="16256000" cy="508000"/>
          </a:xfrm>
          <a:prstGeom prst="roundRect">
            <a:avLst>
              <a:gd name="adj" fmla="val 0"/>
            </a:avLst>
          </a:prstGeom>
          <a:solidFill>
            <a:srgbClr val="F8F9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101600" tIns="101600" rIns="101600" bIns="1016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1016000" y="7810500"/>
            <a:ext cx="14224000" cy="12065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 dirty="0">
                <a:solidFill>
                  <a:srgbClr val="6C757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PROF. GABRIEL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1046D0A6-3207-E464-D38D-AAF5577C4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188" y="0"/>
            <a:ext cx="8428037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806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7112000" cy="12700"/>
          </a:xfrm>
          <a:prstGeom prst="roundRect">
            <a:avLst>
              <a:gd name="adj" fmla="val 0"/>
            </a:avLst>
          </a:prstGeom>
          <a:solidFill>
            <a:srgbClr val="DEE2E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101600" tIns="101600" rIns="101600" bIns="1016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016000" y="1016000"/>
            <a:ext cx="7112000" cy="63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20000"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0A25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Classe Trematoda: O Esquistossomo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016000" y="1778000"/>
            <a:ext cx="7112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 dirty="0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Schistosoma mansoni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016000" y="2794000"/>
            <a:ext cx="6858000" cy="4826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/>
          </a:bodyPr>
          <a:lstStyle/>
          <a:p>
            <a:pPr indent="0" algn="l">
              <a:lnSpc>
                <a:spcPct val="141666"/>
              </a:lnSpc>
              <a:defRPr/>
            </a:pP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Diferente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da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maioria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dos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platelmintos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(que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são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hermafroditas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),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esquistossomos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são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1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dióicos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,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ou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seja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,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possuem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sexos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separados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, com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dimorfismo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sexual claro: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 algn="l">
              <a:lnSpc>
                <a:spcPct val="141666"/>
              </a:lnSpc>
              <a:buClr>
                <a:srgbClr val="343A40"/>
              </a:buClr>
              <a:buChar char="•"/>
            </a:pPr>
            <a:r>
              <a:rPr lang="en-US" sz="1800" b="1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Macho: 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É o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indivíduo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mais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espesso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e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robusto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. Ele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desenvolveu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uma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dobra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em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seu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corpo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chamada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de </a:t>
            </a:r>
            <a:r>
              <a:rPr lang="en-US" sz="1800" b="1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canal </a:t>
            </a:r>
            <a:r>
              <a:rPr lang="en-US" sz="1800" b="1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ginecóforo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.</a:t>
            </a:r>
          </a:p>
          <a:p>
            <a:pPr marL="228600" indent="-228600" algn="l">
              <a:lnSpc>
                <a:spcPct val="141666"/>
              </a:lnSpc>
              <a:buClr>
                <a:srgbClr val="343A40"/>
              </a:buClr>
              <a:buChar char="•"/>
            </a:pPr>
            <a:r>
              <a:rPr lang="en-US" sz="1800" b="1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Fêmea</a:t>
            </a:r>
            <a:r>
              <a:rPr lang="en-US" sz="1800" b="1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: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Muito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mais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longa e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fina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. Ela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vive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permanentemente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alojada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dentro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do canal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ginecóforo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do macho para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cópula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constante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.</a:t>
            </a:r>
          </a:p>
          <a:p>
            <a:pPr marL="228600" indent="-228600" algn="l">
              <a:lnSpc>
                <a:spcPct val="141666"/>
              </a:lnSpc>
              <a:buClr>
                <a:srgbClr val="343A40"/>
              </a:buClr>
              <a:buChar char="•"/>
            </a:pP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Possuem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ventosas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orais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e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ventrais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robustas e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uma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cutícula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altamente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resistente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aos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fluidos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orgânicos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do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hospedeiro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.</a:t>
            </a:r>
          </a:p>
        </p:txBody>
      </p:sp>
      <p:sp>
        <p:nvSpPr>
          <p:cNvPr id="6" name="AutoShape 6"/>
          <p:cNvSpPr/>
          <p:nvPr/>
        </p:nvSpPr>
        <p:spPr>
          <a:xfrm>
            <a:off x="9144000" y="1778000"/>
            <a:ext cx="5842000" cy="5270500"/>
          </a:xfrm>
          <a:prstGeom prst="roundRect">
            <a:avLst>
              <a:gd name="adj" fmla="val 0"/>
            </a:avLst>
          </a:prstGeom>
          <a:solidFill>
            <a:srgbClr val="F8F9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101600" tIns="101600" rIns="101600" bIns="1016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t="52" b="52"/>
          <a:stretch>
            <a:fillRect/>
          </a:stretch>
        </p:blipFill>
        <p:spPr>
          <a:xfrm>
            <a:off x="9207500" y="1854200"/>
            <a:ext cx="5715000" cy="5118100"/>
          </a:xfrm>
          <a:prstGeom prst="rect">
            <a:avLst/>
          </a:prstGeom>
          <a:noFill/>
          <a:ln w="25400">
            <a:noFill/>
            <a:prstDash val="solid"/>
          </a:ln>
        </p:spPr>
      </p:pic>
      <p:sp>
        <p:nvSpPr>
          <p:cNvPr id="8" name="AutoShape 8"/>
          <p:cNvSpPr/>
          <p:nvPr/>
        </p:nvSpPr>
        <p:spPr>
          <a:xfrm>
            <a:off x="9144000" y="7239000"/>
            <a:ext cx="5842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10000"/>
          </a:bodyPr>
          <a:lstStyle/>
          <a:p>
            <a:pPr indent="0" algn="ctr">
              <a:lnSpc>
                <a:spcPct val="116666"/>
              </a:lnSpc>
              <a:defRPr/>
            </a:pPr>
            <a:r>
              <a:rPr lang="en-US" sz="1200" b="0" i="0" u="none" strike="noStrike">
                <a:solidFill>
                  <a:srgbClr val="6C757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Fotomicrografia real do casal S. mansoni (macho mais grosso). Fonte: Flickr Biol.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DEE2E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101600" tIns="101600" rIns="101600" bIns="1016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016000" y="1016000"/>
            <a:ext cx="14224000" cy="63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20000"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0A25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Ciclo da Esquistossomose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20" r="20"/>
          <a:stretch>
            <a:fillRect/>
          </a:stretch>
        </p:blipFill>
        <p:spPr>
          <a:xfrm>
            <a:off x="762000" y="2032000"/>
            <a:ext cx="7366000" cy="5600700"/>
          </a:xfrm>
          <a:prstGeom prst="rect">
            <a:avLst/>
          </a:prstGeom>
          <a:noFill/>
          <a:ln w="25400">
            <a:noFill/>
            <a:prstDash val="solid"/>
          </a:ln>
        </p:spPr>
      </p:pic>
      <p:grpSp>
        <p:nvGrpSpPr>
          <p:cNvPr id="5" name="Group 5"/>
          <p:cNvGrpSpPr/>
          <p:nvPr/>
        </p:nvGrpSpPr>
        <p:grpSpPr>
          <a:xfrm>
            <a:off x="8636000" y="2286000"/>
            <a:ext cx="6604000" cy="5080000"/>
            <a:chOff x="8636000" y="2286000"/>
            <a:chExt cx="6604000" cy="5080000"/>
          </a:xfrm>
        </p:grpSpPr>
        <p:sp>
          <p:nvSpPr>
            <p:cNvPr id="6" name="AutoShape 6"/>
            <p:cNvSpPr/>
            <p:nvPr/>
          </p:nvSpPr>
          <p:spPr>
            <a:xfrm>
              <a:off x="8636000" y="2286000"/>
              <a:ext cx="6604000" cy="5080000"/>
            </a:xfrm>
            <a:prstGeom prst="roundRect">
              <a:avLst>
                <a:gd name="adj" fmla="val 0"/>
              </a:avLst>
            </a:prstGeom>
            <a:solidFill>
              <a:srgbClr val="F8F9FA">
                <a:alpha val="100000"/>
              </a:srgbClr>
            </a:solidFill>
            <a:ln w="12700" cap="flat" cmpd="sng">
              <a:solidFill>
                <a:srgbClr val="DEE2E6">
                  <a:alpha val="100000"/>
                </a:srgbClr>
              </a:solidFill>
              <a:prstDash val="solid"/>
              <a:round/>
            </a:ln>
          </p:spPr>
          <p:txBody>
            <a:bodyPr wrap="square" lIns="101600" tIns="101600" rIns="101600" bIns="1016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AutoShape 7"/>
            <p:cNvSpPr/>
            <p:nvPr/>
          </p:nvSpPr>
          <p:spPr>
            <a:xfrm>
              <a:off x="9017000" y="2667000"/>
              <a:ext cx="5842000" cy="431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/>
            </a:bodyPr>
            <a:lstStyle/>
            <a:p>
              <a:pPr marL="203200" indent="-203200" algn="l">
                <a:lnSpc>
                  <a:spcPct val="133333"/>
                </a:lnSpc>
                <a:buClr>
                  <a:srgbClr val="343A40"/>
                </a:buClr>
                <a:buChar char="•"/>
                <a:defRPr/>
              </a:pP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1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Ovos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eliminados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com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fezes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atingem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a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água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doce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e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liberam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o </a:t>
              </a: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miracídio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.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203200" indent="-203200" algn="l">
                <a:lnSpc>
                  <a:spcPct val="133333"/>
                </a:lnSpc>
                <a:buClr>
                  <a:srgbClr val="343A40"/>
                </a:buClr>
                <a:buChar char="•"/>
              </a:pP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2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Miracídio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parasita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o </a:t>
              </a: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caramujo</a:t>
              </a: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(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hospedeiro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intermediário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).</a:t>
              </a:r>
            </a:p>
            <a:p>
              <a:pPr marL="203200" indent="-203200" algn="l">
                <a:lnSpc>
                  <a:spcPct val="133333"/>
                </a:lnSpc>
                <a:buClr>
                  <a:srgbClr val="343A40"/>
                </a:buClr>
                <a:buChar char="•"/>
              </a:pP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3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Dentro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do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caramujo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,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larvas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multiplicam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-se e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voltam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para a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água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como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cercárias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.</a:t>
              </a:r>
            </a:p>
            <a:p>
              <a:pPr marL="203200" indent="-203200" algn="l">
                <a:lnSpc>
                  <a:spcPct val="133333"/>
                </a:lnSpc>
                <a:buClr>
                  <a:srgbClr val="343A40"/>
                </a:buClr>
                <a:buChar char="•"/>
              </a:pP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4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Cercária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penetra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na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pele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humana.</a:t>
              </a:r>
            </a:p>
            <a:p>
              <a:pPr marL="203200" indent="-203200" algn="l">
                <a:lnSpc>
                  <a:spcPct val="133333"/>
                </a:lnSpc>
                <a:buClr>
                  <a:srgbClr val="343A40"/>
                </a:buClr>
                <a:buChar char="•"/>
              </a:pP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Sintomatologia</a:t>
              </a: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Clínica</a:t>
              </a: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: 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acúmulo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de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ovos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retidos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nos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tecidos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gera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inflamação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grave no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fígado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e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baço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(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hepatosplenomegalia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),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vazando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plasma para a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cavidade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abdominal —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originando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a "Barriga-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d'água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".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29343"/>
            <a:ext cx="14224000" cy="12700"/>
          </a:xfrm>
          <a:prstGeom prst="roundRect">
            <a:avLst>
              <a:gd name="adj" fmla="val 0"/>
            </a:avLst>
          </a:prstGeom>
          <a:solidFill>
            <a:srgbClr val="DEE2E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101600" tIns="101600" rIns="101600" bIns="101600" rtlCol="0" anchor="ctr"/>
          <a:lstStyle/>
          <a:p>
            <a:pPr algn="ctr">
              <a:defRPr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016000" y="983343"/>
            <a:ext cx="14224000" cy="63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20000"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chemeClr val="tx1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Quadro Comparativo das Patologias</a:t>
            </a:r>
            <a:endParaRPr lang="en-US" sz="1100">
              <a:solidFill>
                <a:schemeClr val="tx1"/>
              </a:solidFill>
            </a:endParaRPr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415191"/>
              </p:ext>
            </p:extLst>
          </p:nvPr>
        </p:nvGraphicFramePr>
        <p:xfrm>
          <a:off x="1016000" y="2507343"/>
          <a:ext cx="14224000" cy="5333999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79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987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800" b="1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Inter, Noto Sans SC, sans-serif"/>
                        </a:rPr>
                        <a:t>Característica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>
                      <a:noFill/>
                    </a:lnL>
                    <a:lnR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800" b="1" i="0" u="none" strike="noStrik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Inter, Noto Sans SC, sans-serif"/>
                        </a:rPr>
                        <a:t>Teníase</a:t>
                      </a:r>
                      <a:endParaRPr lang="en-US" sz="1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800" b="1" i="0" u="none" strike="noStrik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Inter, Noto Sans SC, sans-serif"/>
                        </a:rPr>
                        <a:t>Cisticercose</a:t>
                      </a:r>
                      <a:endParaRPr lang="en-US" sz="1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800" b="1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Inter, Noto Sans SC, sans-serif"/>
                        </a:rPr>
                        <a:t>Esquistossomose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4845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Inter, Noto Sans SC, sans-serif"/>
                        </a:rPr>
                        <a:t>Agente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>
                      <a:noFill/>
                    </a:lnL>
                    <a:lnR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600" b="0" i="1" u="none" strike="noStrik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Taenia solium</a:t>
                      </a: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(porco) ou</a:t>
                      </a:r>
                      <a:br>
                        <a:rPr lang="en-US" sz="1600" b="0" i="0" u="none" strike="noStrik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</a:br>
                      <a:r>
                        <a:rPr lang="en-US" sz="1600" b="0" i="1" u="none" strike="noStrik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Taenia saginata</a:t>
                      </a: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(boi)</a:t>
                      </a:r>
                      <a:endParaRPr lang="en-US" sz="1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6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Exclusivo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da </a:t>
                      </a:r>
                      <a:r>
                        <a:rPr lang="en-US" sz="1600" b="0" i="1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Taenia solium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600" b="0" i="1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Schistosoma mansoni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979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Inter, Noto Sans SC, sans-serif"/>
                        </a:rPr>
                        <a:t>Via de </a:t>
                      </a:r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Inter, Noto Sans SC, sans-serif"/>
                        </a:rPr>
                        <a:t>Infecção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>
                      <a:noFill/>
                    </a:lnL>
                    <a:lnR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Ingestão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da larva </a:t>
                      </a:r>
                      <a:r>
                        <a:rPr lang="en-US" sz="1500" b="1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cisticerco</a:t>
                      </a:r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viva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presente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na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carne mal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cozida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.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Ingestão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acidental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dos </a:t>
                      </a:r>
                      <a:r>
                        <a:rPr lang="en-US" sz="1500" b="1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ovos</a:t>
                      </a:r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da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tênia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via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água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/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alimentos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contaminados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.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Penetração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ativa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da </a:t>
                      </a:r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cercaria 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pela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pele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em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água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doce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parada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.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4742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Inter, Noto Sans SC, sans-serif"/>
                        </a:rPr>
                        <a:t>Principais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Inter, Noto Sans SC, sans-serif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Inter, Noto Sans SC, sans-serif"/>
                        </a:rPr>
                        <a:t>Sintomas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>
                      <a:noFill/>
                    </a:lnL>
                    <a:lnR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Espoliação (roubo de nutrientes), fraqueza, dor abdominal, liberação de proglotes nas fezes.</a:t>
                      </a:r>
                      <a:endParaRPr lang="en-US" sz="1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Formação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de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nódulos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pelo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corpo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. Em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caso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de </a:t>
                      </a:r>
                      <a:r>
                        <a:rPr lang="en-US" sz="1500" b="1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neurocisticercose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: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convulsões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graves e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dores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de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cabeça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.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Inflamação hepática, aumento do baço e fígado (hepatosplenomegalia) e ascite (barriga-d'água).</a:t>
                      </a:r>
                      <a:endParaRPr lang="en-US" sz="1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4742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Inter, Noto Sans SC, sans-serif"/>
                        </a:rPr>
                        <a:t>Prevenção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Inter, Noto Sans SC, sans-serif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Inter, Noto Sans SC, sans-serif"/>
                        </a:rPr>
                        <a:t>Específica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>
                      <a:noFill/>
                    </a:lnL>
                    <a:lnR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Cozinhar bem carnes bovinas e suínas; fiscalização rigorosa em matadouros.</a:t>
                      </a:r>
                      <a:endParaRPr lang="en-US" sz="1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Lavar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criteriosamente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frutas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/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verduras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cruas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;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lavagem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constante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das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mãos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.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Evitar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banhos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em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lagoas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habitadas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por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caramujos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;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erradicação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do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hospedeiro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intermediário</a:t>
                      </a: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erriweather, Noto Serif SC, serif"/>
                        </a:rPr>
                        <a:t>.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03200" marR="203200" marT="152400" marB="152400" anchor="ctr">
                    <a:lnL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DDE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ECAE4C3-E643-6A35-EE27-0FAD8931B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94FC125-2241-D311-C44A-4F1C29E76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4432" y="-166547"/>
            <a:ext cx="4658375" cy="386769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9CAD6FD-5148-F2BF-1A0A-7C3EA28AFC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5400" y="4771415"/>
            <a:ext cx="5830114" cy="437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4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DEE2E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101600" tIns="101600" rIns="101600" bIns="1016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016000" y="1016000"/>
            <a:ext cx="14224000" cy="63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20000"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 dirty="0" err="1">
                <a:solidFill>
                  <a:srgbClr val="0A25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Novidades</a:t>
            </a:r>
            <a:r>
              <a:rPr lang="en-US" sz="3600" b="1" i="0" u="none" strike="noStrike" dirty="0">
                <a:solidFill>
                  <a:srgbClr val="0A25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 </a:t>
            </a:r>
            <a:r>
              <a:rPr lang="en-US" sz="3600" b="1" i="0" u="none" strike="noStrike" dirty="0" err="1">
                <a:solidFill>
                  <a:srgbClr val="0A25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Evolutivas</a:t>
            </a:r>
            <a:r>
              <a:rPr lang="en-US" sz="3600" b="1" i="0" u="none" strike="noStrike" dirty="0">
                <a:solidFill>
                  <a:srgbClr val="0A25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 </a:t>
            </a:r>
            <a:r>
              <a:rPr lang="en-US" sz="3600" b="1" i="0" u="none" strike="noStrike" dirty="0" err="1">
                <a:solidFill>
                  <a:srgbClr val="0A25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na</a:t>
            </a:r>
            <a:r>
              <a:rPr lang="en-US" sz="3600" b="1" i="0" u="none" strike="noStrike" dirty="0">
                <a:solidFill>
                  <a:srgbClr val="0A25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 </a:t>
            </a:r>
            <a:r>
              <a:rPr lang="en-US" sz="3600" b="1" i="0" u="none" strike="noStrike" dirty="0" err="1">
                <a:solidFill>
                  <a:srgbClr val="0A25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Árvore</a:t>
            </a:r>
            <a:r>
              <a:rPr lang="en-US" sz="3600" b="1" i="0" u="none" strike="noStrike" dirty="0">
                <a:solidFill>
                  <a:srgbClr val="0A25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 da Vida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016000" y="1778000"/>
            <a:ext cx="14224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 dirty="0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3 Marcos </a:t>
            </a:r>
            <a:r>
              <a:rPr lang="en-US" sz="2000" b="1" i="0" u="none" strike="noStrike" dirty="0" err="1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em</a:t>
            </a:r>
            <a:r>
              <a:rPr lang="en-US" sz="2000" b="1" i="0" u="none" strike="noStrike" dirty="0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Relação</a:t>
            </a:r>
            <a:r>
              <a:rPr lang="en-US" sz="2000" b="1" i="0" u="none" strike="noStrike" dirty="0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aos</a:t>
            </a:r>
            <a:r>
              <a:rPr lang="en-US" sz="2000" b="1" i="0" u="none" strike="noStrike" dirty="0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Cnidários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016000" y="3048000"/>
            <a:ext cx="4394200" cy="4572000"/>
            <a:chOff x="1016000" y="3048000"/>
            <a:chExt cx="4394200" cy="4572000"/>
          </a:xfrm>
        </p:grpSpPr>
        <p:sp>
          <p:nvSpPr>
            <p:cNvPr id="6" name="AutoShape 6"/>
            <p:cNvSpPr/>
            <p:nvPr/>
          </p:nvSpPr>
          <p:spPr>
            <a:xfrm>
              <a:off x="1016000" y="3048000"/>
              <a:ext cx="4394200" cy="4572000"/>
            </a:xfrm>
            <a:prstGeom prst="roundRect">
              <a:avLst>
                <a:gd name="adj" fmla="val 0"/>
              </a:avLst>
            </a:prstGeom>
            <a:solidFill>
              <a:srgbClr val="F8F9FA">
                <a:alpha val="100000"/>
              </a:srgbClr>
            </a:solidFill>
            <a:ln w="12700" cap="flat" cmpd="sng">
              <a:solidFill>
                <a:srgbClr val="DEE2E6">
                  <a:alpha val="100000"/>
                </a:srgbClr>
              </a:solidFill>
              <a:prstDash val="solid"/>
              <a:round/>
            </a:ln>
          </p:spPr>
          <p:txBody>
            <a:bodyPr wrap="square" lIns="101600" tIns="101600" rIns="101600" bIns="1016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AutoShape 7"/>
            <p:cNvSpPr/>
            <p:nvPr/>
          </p:nvSpPr>
          <p:spPr>
            <a:xfrm>
              <a:off x="1016000" y="3048000"/>
              <a:ext cx="4394200" cy="76200"/>
            </a:xfrm>
            <a:prstGeom prst="roundRect">
              <a:avLst>
                <a:gd name="adj" fmla="val 0"/>
              </a:avLst>
            </a:prstGeom>
            <a:solidFill>
              <a:srgbClr val="0A2540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AutoShape 8"/>
            <p:cNvSpPr/>
            <p:nvPr/>
          </p:nvSpPr>
          <p:spPr>
            <a:xfrm>
              <a:off x="1397000" y="3556000"/>
              <a:ext cx="36322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 fontScale="92500" lnSpcReduction="10000"/>
            </a:bodyPr>
            <a:lstStyle/>
            <a:p>
              <a:pPr indent="0" algn="l">
                <a:lnSpc>
                  <a:spcPct val="100000"/>
                </a:lnSpc>
                <a:defRPr/>
              </a:pPr>
              <a:r>
                <a:rPr lang="en-US" sz="2400" b="1" i="0" u="none" strike="noStrike">
                  <a:solidFill>
                    <a:srgbClr val="0A25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Inter, Noto Sans SC, sans-serif"/>
                </a:rPr>
                <a:t>Simetria Bilateral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AutoShape 9"/>
            <p:cNvSpPr/>
            <p:nvPr/>
          </p:nvSpPr>
          <p:spPr>
            <a:xfrm>
              <a:off x="1397000" y="4318000"/>
              <a:ext cx="3632200" cy="2794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corpo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ganha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um plano que o divide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em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metades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direita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e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esquerda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simétricas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.</a:t>
              </a:r>
              <a:b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</a:br>
              <a:b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</a:b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Esta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novidade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favorece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imensamente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o </a:t>
              </a: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deslocamento</a:t>
              </a: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direcionado</a:t>
              </a: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no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ambiente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, algo que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não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ocorria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na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simetria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radial dos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cnidários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.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918200" y="3048000"/>
            <a:ext cx="4394200" cy="4572000"/>
            <a:chOff x="5918200" y="3048000"/>
            <a:chExt cx="4394200" cy="4572000"/>
          </a:xfrm>
        </p:grpSpPr>
        <p:sp>
          <p:nvSpPr>
            <p:cNvPr id="11" name="AutoShape 11"/>
            <p:cNvSpPr/>
            <p:nvPr/>
          </p:nvSpPr>
          <p:spPr>
            <a:xfrm>
              <a:off x="5918200" y="3048000"/>
              <a:ext cx="4394200" cy="4572000"/>
            </a:xfrm>
            <a:prstGeom prst="roundRect">
              <a:avLst>
                <a:gd name="adj" fmla="val 0"/>
              </a:avLst>
            </a:prstGeom>
            <a:solidFill>
              <a:srgbClr val="F8F9FA">
                <a:alpha val="100000"/>
              </a:srgbClr>
            </a:solidFill>
            <a:ln w="12700" cap="flat" cmpd="sng">
              <a:solidFill>
                <a:srgbClr val="DEE2E6">
                  <a:alpha val="100000"/>
                </a:srgbClr>
              </a:solidFill>
              <a:prstDash val="solid"/>
              <a:round/>
            </a:ln>
          </p:spPr>
          <p:txBody>
            <a:bodyPr wrap="square" lIns="101600" tIns="101600" rIns="101600" bIns="1016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AutoShape 12"/>
            <p:cNvSpPr/>
            <p:nvPr/>
          </p:nvSpPr>
          <p:spPr>
            <a:xfrm>
              <a:off x="5918200" y="3048000"/>
              <a:ext cx="4394200" cy="76200"/>
            </a:xfrm>
            <a:prstGeom prst="roundRect">
              <a:avLst>
                <a:gd name="adj" fmla="val 0"/>
              </a:avLst>
            </a:prstGeom>
            <a:solidFill>
              <a:srgbClr val="00838F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AutoShape 13"/>
            <p:cNvSpPr/>
            <p:nvPr/>
          </p:nvSpPr>
          <p:spPr>
            <a:xfrm>
              <a:off x="6299200" y="3556000"/>
              <a:ext cx="36322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 fontScale="92500" lnSpcReduction="10000"/>
            </a:bodyPr>
            <a:lstStyle/>
            <a:p>
              <a:pPr indent="0" algn="l">
                <a:lnSpc>
                  <a:spcPct val="100000"/>
                </a:lnSpc>
                <a:defRPr/>
              </a:pPr>
              <a:r>
                <a:rPr lang="en-US" sz="2400" b="1" i="0" u="none" strike="noStrike">
                  <a:solidFill>
                    <a:srgbClr val="0A25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Inter, Noto Sans SC, sans-serif"/>
                </a:rPr>
                <a:t>Triblastia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AutoShape 14"/>
            <p:cNvSpPr/>
            <p:nvPr/>
          </p:nvSpPr>
          <p:spPr>
            <a:xfrm>
              <a:off x="6299200" y="4318000"/>
              <a:ext cx="3632200" cy="2794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São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primeiros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animais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a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apresentar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três</a:t>
              </a: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folhetos</a:t>
              </a: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embrionários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: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203200" indent="-203200" algn="l">
                <a:lnSpc>
                  <a:spcPct val="133333"/>
                </a:lnSpc>
                <a:buClr>
                  <a:srgbClr val="343A40"/>
                </a:buClr>
                <a:buChar char="•"/>
              </a:pP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Ectoderme</a:t>
              </a: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(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epiderme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/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sistema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nervoso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)</a:t>
              </a:r>
            </a:p>
            <a:p>
              <a:pPr marL="203200" indent="-203200" algn="l">
                <a:lnSpc>
                  <a:spcPct val="133333"/>
                </a:lnSpc>
                <a:buClr>
                  <a:srgbClr val="343A40"/>
                </a:buClr>
                <a:buChar char="•"/>
              </a:pP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Endoderme</a:t>
              </a: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(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trato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digestório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)</a:t>
              </a:r>
            </a:p>
            <a:p>
              <a:pPr marL="203200" indent="-203200" algn="l">
                <a:lnSpc>
                  <a:spcPct val="133333"/>
                </a:lnSpc>
                <a:buClr>
                  <a:srgbClr val="343A40"/>
                </a:buClr>
                <a:buChar char="•"/>
              </a:pP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Mesoderme</a:t>
              </a: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(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musculatura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e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preenchimento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)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833100" y="3048000"/>
            <a:ext cx="4394200" cy="4572000"/>
            <a:chOff x="10833100" y="3048000"/>
            <a:chExt cx="4394200" cy="4572000"/>
          </a:xfrm>
        </p:grpSpPr>
        <p:sp>
          <p:nvSpPr>
            <p:cNvPr id="16" name="AutoShape 16"/>
            <p:cNvSpPr/>
            <p:nvPr/>
          </p:nvSpPr>
          <p:spPr>
            <a:xfrm>
              <a:off x="10833100" y="3048000"/>
              <a:ext cx="4394200" cy="4572000"/>
            </a:xfrm>
            <a:prstGeom prst="roundRect">
              <a:avLst>
                <a:gd name="adj" fmla="val 0"/>
              </a:avLst>
            </a:prstGeom>
            <a:solidFill>
              <a:srgbClr val="F8F9FA">
                <a:alpha val="100000"/>
              </a:srgbClr>
            </a:solidFill>
            <a:ln w="12700" cap="flat" cmpd="sng">
              <a:solidFill>
                <a:srgbClr val="DEE2E6">
                  <a:alpha val="100000"/>
                </a:srgbClr>
              </a:solidFill>
              <a:prstDash val="solid"/>
              <a:round/>
            </a:ln>
          </p:spPr>
          <p:txBody>
            <a:bodyPr wrap="square" lIns="101600" tIns="101600" rIns="101600" bIns="1016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AutoShape 17"/>
            <p:cNvSpPr/>
            <p:nvPr/>
          </p:nvSpPr>
          <p:spPr>
            <a:xfrm>
              <a:off x="10833100" y="3048000"/>
              <a:ext cx="4394200" cy="76200"/>
            </a:xfrm>
            <a:prstGeom prst="roundRect">
              <a:avLst>
                <a:gd name="adj" fmla="val 0"/>
              </a:avLst>
            </a:prstGeom>
            <a:solidFill>
              <a:srgbClr val="6C757D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AutoShape 18"/>
            <p:cNvSpPr/>
            <p:nvPr/>
          </p:nvSpPr>
          <p:spPr>
            <a:xfrm>
              <a:off x="11214100" y="3556000"/>
              <a:ext cx="36322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 fontScale="92500" lnSpcReduction="10000"/>
            </a:bodyPr>
            <a:lstStyle/>
            <a:p>
              <a:pPr indent="0" algn="l">
                <a:lnSpc>
                  <a:spcPct val="100000"/>
                </a:lnSpc>
                <a:defRPr/>
              </a:pPr>
              <a:r>
                <a:rPr lang="en-US" sz="2400" b="1" i="0" u="none" strike="noStrike">
                  <a:solidFill>
                    <a:srgbClr val="0A25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Inter, Noto Sans SC, sans-serif"/>
                </a:rPr>
                <a:t>Condição Acelomada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AutoShape 19"/>
            <p:cNvSpPr/>
            <p:nvPr/>
          </p:nvSpPr>
          <p:spPr>
            <a:xfrm>
              <a:off x="11214100" y="4318000"/>
              <a:ext cx="3632200" cy="2794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Apesar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da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mesoderme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,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eles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não</a:t>
              </a: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possuem</a:t>
              </a: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celoma 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(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cavidade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corporal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verdadeira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).</a:t>
              </a:r>
              <a:b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</a:br>
              <a:b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</a:b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espaço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interno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é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inteiramente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preenchido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por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um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tecido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conjuntivo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chamado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mesênquima</a:t>
              </a: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(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ou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parênquima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).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childTnLst>
                        <p:par>
                          <p:cTn id="14" fill="hold">
                            <p:childTnLst>
                              <p:par>
                                <p:cTn id="15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7112000" cy="12700"/>
          </a:xfrm>
          <a:prstGeom prst="roundRect">
            <a:avLst>
              <a:gd name="adj" fmla="val 0"/>
            </a:avLst>
          </a:prstGeom>
          <a:solidFill>
            <a:srgbClr val="DEE2E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101600" tIns="101600" rIns="101600" bIns="1016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016000" y="1016000"/>
            <a:ext cx="7112000" cy="1143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0A25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Cefalização e Sistema Nervoso Central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016000" y="2031999"/>
            <a:ext cx="6858000" cy="5304971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/>
          </a:bodyPr>
          <a:lstStyle/>
          <a:p>
            <a:pPr indent="0" algn="l">
              <a:lnSpc>
                <a:spcPct val="141666"/>
              </a:lnSpc>
              <a:defRPr/>
            </a:pP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A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simetria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bilateral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propiciou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a </a:t>
            </a:r>
            <a:r>
              <a:rPr lang="en-US" sz="1800" b="1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cefalização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: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concentração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de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estruturas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nervosas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na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região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anterior (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cabeça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).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 algn="l">
              <a:lnSpc>
                <a:spcPct val="141666"/>
              </a:lnSpc>
              <a:buClr>
                <a:srgbClr val="343A40"/>
              </a:buClr>
              <a:buChar char="•"/>
            </a:pPr>
            <a:r>
              <a:rPr lang="en-US" sz="1800" b="1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Gânglios</a:t>
            </a:r>
            <a:r>
              <a:rPr lang="en-US" sz="1800" b="1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1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cerebrais</a:t>
            </a:r>
            <a:r>
              <a:rPr lang="en-US" sz="1800" b="1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: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Atuam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como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o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processador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primitivo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do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organismo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.</a:t>
            </a:r>
          </a:p>
          <a:p>
            <a:pPr marL="228600" indent="-228600" algn="l">
              <a:lnSpc>
                <a:spcPct val="141666"/>
              </a:lnSpc>
              <a:buClr>
                <a:srgbClr val="343A40"/>
              </a:buClr>
              <a:buChar char="•"/>
            </a:pPr>
            <a:r>
              <a:rPr lang="en-US" sz="1800" b="1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Cordões</a:t>
            </a:r>
            <a:r>
              <a:rPr lang="en-US" sz="1800" b="1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1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nervosos</a:t>
            </a:r>
            <a:r>
              <a:rPr lang="en-US" sz="1800" b="1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1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longitudinais</a:t>
            </a:r>
            <a:r>
              <a:rPr lang="en-US" sz="1800" b="1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: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Dois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eixos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paralelos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que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correm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por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todo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o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corpo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.</a:t>
            </a:r>
          </a:p>
          <a:p>
            <a:pPr marL="228600" indent="-228600" algn="l">
              <a:lnSpc>
                <a:spcPct val="141666"/>
              </a:lnSpc>
              <a:buClr>
                <a:srgbClr val="343A40"/>
              </a:buClr>
              <a:buChar char="•"/>
            </a:pPr>
            <a:r>
              <a:rPr lang="en-US" sz="1800" b="1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Escada de corda: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cordões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são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unidos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por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comissuras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transversais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,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gerando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este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formato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anatômico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clássico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.</a:t>
            </a:r>
          </a:p>
        </p:txBody>
      </p:sp>
      <p:sp>
        <p:nvSpPr>
          <p:cNvPr id="6" name="AutoShape 6"/>
          <p:cNvSpPr/>
          <p:nvPr/>
        </p:nvSpPr>
        <p:spPr>
          <a:xfrm>
            <a:off x="8636000" y="0"/>
            <a:ext cx="7620000" cy="9144000"/>
          </a:xfrm>
          <a:prstGeom prst="roundRect">
            <a:avLst>
              <a:gd name="adj" fmla="val 0"/>
            </a:avLst>
          </a:prstGeom>
          <a:solidFill>
            <a:srgbClr val="F8F9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101600" tIns="101600" rIns="101600" bIns="1016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219" r="219"/>
          <a:stretch>
            <a:fillRect/>
          </a:stretch>
        </p:blipFill>
        <p:spPr>
          <a:xfrm>
            <a:off x="9017000" y="1524000"/>
            <a:ext cx="6858000" cy="5080000"/>
          </a:xfrm>
          <a:prstGeom prst="rect">
            <a:avLst/>
          </a:prstGeom>
          <a:noFill/>
          <a:ln w="25400">
            <a:noFill/>
            <a:prstDash val="solid"/>
          </a:ln>
        </p:spPr>
      </p:pic>
      <p:sp>
        <p:nvSpPr>
          <p:cNvPr id="8" name="AutoShape 8"/>
          <p:cNvSpPr/>
          <p:nvPr/>
        </p:nvSpPr>
        <p:spPr>
          <a:xfrm>
            <a:off x="9017000" y="6731000"/>
            <a:ext cx="6858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10000"/>
          </a:bodyPr>
          <a:lstStyle/>
          <a:p>
            <a:pPr indent="0" algn="l">
              <a:lnSpc>
                <a:spcPct val="116666"/>
              </a:lnSpc>
              <a:defRPr/>
            </a:pPr>
            <a:r>
              <a:rPr lang="en-US" sz="1200" b="0" i="0" u="none" strike="noStrike">
                <a:solidFill>
                  <a:srgbClr val="6C757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Esquema anatômico do sistema nervoso ganglionar de uma planária. Fonte: Britannica.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DEE2E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101600" tIns="101600" rIns="101600" bIns="1016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016000" y="1016000"/>
            <a:ext cx="14224000" cy="63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20000"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0A25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Fisiologia: Nutrição, Excreção e Respiração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016000" y="3048000"/>
            <a:ext cx="6604000" cy="4064000"/>
            <a:chOff x="1016000" y="3048000"/>
            <a:chExt cx="6604000" cy="4064000"/>
          </a:xfrm>
        </p:grpSpPr>
        <p:sp>
          <p:nvSpPr>
            <p:cNvPr id="6" name="AutoShape 6"/>
            <p:cNvSpPr/>
            <p:nvPr/>
          </p:nvSpPr>
          <p:spPr>
            <a:xfrm>
              <a:off x="1016000" y="3048000"/>
              <a:ext cx="6604000" cy="12700"/>
            </a:xfrm>
            <a:prstGeom prst="roundRect">
              <a:avLst>
                <a:gd name="adj" fmla="val 0"/>
              </a:avLst>
            </a:prstGeom>
            <a:solidFill>
              <a:srgbClr val="0A2540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AutoShape 7"/>
            <p:cNvSpPr/>
            <p:nvPr/>
          </p:nvSpPr>
          <p:spPr>
            <a:xfrm>
              <a:off x="1016000" y="3302000"/>
              <a:ext cx="6604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 fontScale="92500" lnSpcReduction="10000"/>
            </a:bodyPr>
            <a:lstStyle/>
            <a:p>
              <a:pPr indent="0" algn="l">
                <a:lnSpc>
                  <a:spcPct val="100000"/>
                </a:lnSpc>
                <a:defRPr/>
              </a:pPr>
              <a:r>
                <a:rPr lang="en-US" sz="2400" b="1" i="0" u="none" strike="noStrike">
                  <a:solidFill>
                    <a:srgbClr val="0A25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Inter, Noto Sans SC, sans-serif"/>
                </a:rPr>
                <a:t>Excreção e Osmorregulação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AutoShape 8"/>
            <p:cNvSpPr/>
            <p:nvPr/>
          </p:nvSpPr>
          <p:spPr>
            <a:xfrm>
              <a:off x="1016000" y="4064000"/>
              <a:ext cx="6604000" cy="304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/>
            </a:bodyPr>
            <a:lstStyle/>
            <a:p>
              <a:pPr indent="0" algn="l">
                <a:lnSpc>
                  <a:spcPct val="141666"/>
                </a:lnSpc>
                <a:defRPr/>
              </a:pP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Ocorre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por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uma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rede de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túbulos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chamada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protonefrídios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.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203200" indent="-203200" algn="l">
                <a:lnSpc>
                  <a:spcPct val="141666"/>
                </a:lnSpc>
                <a:buClr>
                  <a:srgbClr val="343A40"/>
                </a:buClr>
                <a:buChar char="•"/>
              </a:pP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Células-flama</a:t>
              </a: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: 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Suas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terminações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possuem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tufos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de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flagelos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cujo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batimento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cria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pressão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negativa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.</a:t>
              </a:r>
            </a:p>
            <a:p>
              <a:pPr marL="203200" indent="-203200" algn="l">
                <a:lnSpc>
                  <a:spcPct val="141666"/>
                </a:lnSpc>
                <a:buClr>
                  <a:srgbClr val="343A40"/>
                </a:buClr>
                <a:buChar char="•"/>
              </a:pP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Isso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filtra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fluidos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corporais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,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eliminando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amônia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e o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excesso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de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água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por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poros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dorsais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.</a:t>
              </a:r>
            </a:p>
            <a:p>
              <a:pPr indent="0" algn="l">
                <a:lnSpc>
                  <a:spcPct val="141666"/>
                </a:lnSpc>
                <a:spcBef>
                  <a:spcPts val="1500"/>
                </a:spcBef>
              </a:pPr>
              <a:r>
                <a:rPr lang="en-US" sz="1600" b="0" i="1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E a </a:t>
              </a:r>
              <a:r>
                <a:rPr lang="en-US" sz="1600" b="0" i="1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Respiração</a:t>
              </a:r>
              <a:r>
                <a:rPr lang="en-US" sz="1600" b="0" i="1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e </a:t>
              </a:r>
              <a:r>
                <a:rPr lang="en-US" sz="1600" b="0" i="1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Circulação</a:t>
              </a:r>
              <a:r>
                <a:rPr lang="en-US" sz="1600" b="0" i="1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?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Ausentes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. O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oxigênio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e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nutrientes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chegam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a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cada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célula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unicamente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por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difusão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,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facilitada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pelo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corpo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achatado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636000" y="3048000"/>
            <a:ext cx="6604000" cy="4064000"/>
            <a:chOff x="8636000" y="3048000"/>
            <a:chExt cx="6604000" cy="4064000"/>
          </a:xfrm>
        </p:grpSpPr>
        <p:sp>
          <p:nvSpPr>
            <p:cNvPr id="10" name="AutoShape 10"/>
            <p:cNvSpPr/>
            <p:nvPr/>
          </p:nvSpPr>
          <p:spPr>
            <a:xfrm>
              <a:off x="8636000" y="3048000"/>
              <a:ext cx="6604000" cy="12700"/>
            </a:xfrm>
            <a:prstGeom prst="roundRect">
              <a:avLst>
                <a:gd name="adj" fmla="val 0"/>
              </a:avLst>
            </a:prstGeom>
            <a:solidFill>
              <a:srgbClr val="00838F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AutoShape 11"/>
            <p:cNvSpPr/>
            <p:nvPr/>
          </p:nvSpPr>
          <p:spPr>
            <a:xfrm>
              <a:off x="8636000" y="3302000"/>
              <a:ext cx="6604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 fontScale="92500" lnSpcReduction="10000"/>
            </a:bodyPr>
            <a:lstStyle/>
            <a:p>
              <a:pPr indent="0" algn="l">
                <a:lnSpc>
                  <a:spcPct val="100000"/>
                </a:lnSpc>
                <a:defRPr/>
              </a:pPr>
              <a:r>
                <a:rPr lang="en-US" sz="2400" b="1" i="0" u="none" strike="noStrike">
                  <a:solidFill>
                    <a:srgbClr val="0A25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Inter, Noto Sans SC, sans-serif"/>
                </a:rPr>
                <a:t>Sistema Digestório Incompleto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AutoShape 12"/>
            <p:cNvSpPr/>
            <p:nvPr/>
          </p:nvSpPr>
          <p:spPr>
            <a:xfrm>
              <a:off x="8636000" y="4064000"/>
              <a:ext cx="6604000" cy="304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/>
            </a:bodyPr>
            <a:lstStyle/>
            <a:p>
              <a:pPr indent="0" algn="l">
                <a:lnSpc>
                  <a:spcPct val="141666"/>
                </a:lnSpc>
                <a:defRPr/>
              </a:pP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platelmintos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não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possuem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ânus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—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apenas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boca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. Todos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resíduos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indigeridos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são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regurgitados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pela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mesma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abertura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.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203200" indent="-203200" algn="l">
                <a:lnSpc>
                  <a:spcPct val="141666"/>
                </a:lnSpc>
                <a:buClr>
                  <a:srgbClr val="343A40"/>
                </a:buClr>
                <a:buChar char="•"/>
              </a:pP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Intestino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altamente</a:t>
              </a: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ramificado</a:t>
              </a: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espalha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-se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pelo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corpo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para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distribuir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alimento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às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células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diretamente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.</a:t>
              </a:r>
            </a:p>
            <a:p>
              <a:pPr marL="203200" indent="-203200" algn="l">
                <a:lnSpc>
                  <a:spcPct val="141666"/>
                </a:lnSpc>
                <a:buClr>
                  <a:srgbClr val="343A40"/>
                </a:buClr>
                <a:buChar char="•"/>
              </a:pPr>
              <a:r>
                <a:rPr lang="en-US" sz="16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Tênias</a:t>
              </a:r>
              <a:r>
                <a:rPr lang="en-US" sz="16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: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Perderam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o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sistema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digestório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totalmente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(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vivem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banhadas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nos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nutrientes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do </a:t>
              </a:r>
              <a:r>
                <a:rPr lang="en-US" sz="16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hospedeiro</a:t>
              </a:r>
              <a:r>
                <a:rPr lang="en-US" sz="16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).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tricolina biologa: Platelmintos">
            <a:extLst>
              <a:ext uri="{FF2B5EF4-FFF2-40B4-BE49-F238E27FC236}">
                <a16:creationId xmlns:a16="http://schemas.microsoft.com/office/drawing/2014/main" id="{17C0C6DD-9BBB-81CE-0B68-A5F7E42A3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199" y="588509"/>
            <a:ext cx="8410575" cy="740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315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7112000" cy="9144000"/>
          </a:xfrm>
          <a:prstGeom prst="roundRect">
            <a:avLst>
              <a:gd name="adj" fmla="val 0"/>
            </a:avLst>
          </a:prstGeom>
          <a:solidFill>
            <a:srgbClr val="F8F9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101600" tIns="101600" rIns="101600" bIns="1016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9" b="39"/>
          <a:stretch>
            <a:fillRect/>
          </a:stretch>
        </p:blipFill>
        <p:spPr>
          <a:xfrm>
            <a:off x="0" y="2120900"/>
            <a:ext cx="7112000" cy="4876800"/>
          </a:xfrm>
          <a:prstGeom prst="rect">
            <a:avLst/>
          </a:prstGeom>
          <a:noFill/>
          <a:ln w="25400">
            <a:noFill/>
            <a:prstDash val="solid"/>
          </a:ln>
        </p:spPr>
      </p:pic>
      <p:sp>
        <p:nvSpPr>
          <p:cNvPr id="4" name="AutoShape 4"/>
          <p:cNvSpPr/>
          <p:nvPr/>
        </p:nvSpPr>
        <p:spPr>
          <a:xfrm>
            <a:off x="127000" y="7112000"/>
            <a:ext cx="6858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10000"/>
          </a:bodyPr>
          <a:lstStyle/>
          <a:p>
            <a:pPr indent="0" algn="ctr">
              <a:lnSpc>
                <a:spcPct val="116666"/>
              </a:lnSpc>
              <a:defRPr/>
            </a:pPr>
            <a:r>
              <a:rPr lang="en-US" sz="1200" b="0" i="0" u="none" strike="noStrike">
                <a:solidFill>
                  <a:srgbClr val="6C757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Fotomicrografia real de planárias evidenciando a cabeça em forma de pá e ocelos.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8128000" y="762000"/>
            <a:ext cx="7112000" cy="12700"/>
          </a:xfrm>
          <a:prstGeom prst="roundRect">
            <a:avLst>
              <a:gd name="adj" fmla="val 0"/>
            </a:avLst>
          </a:prstGeom>
          <a:solidFill>
            <a:srgbClr val="DEE2E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101600" tIns="101600" rIns="101600" bIns="1016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8128000" y="1016000"/>
            <a:ext cx="7112000" cy="63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20000"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0A25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Classe Turbellaria: As Planárias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8128000" y="1778000"/>
            <a:ext cx="7112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 dirty="0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Vida Livre e </a:t>
            </a:r>
            <a:r>
              <a:rPr lang="en-US" sz="2000" b="1" i="0" u="none" strike="noStrike" dirty="0" err="1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Regeneração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8128000" y="2794000"/>
            <a:ext cx="7112000" cy="4826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/>
          </a:bodyPr>
          <a:lstStyle/>
          <a:p>
            <a:pPr indent="0" algn="l">
              <a:lnSpc>
                <a:spcPct val="141666"/>
              </a:lnSpc>
              <a:defRPr/>
            </a:pP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Habitam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ambientes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marinhos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, de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água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doce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e solos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extremamente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úmidos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. São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caçadoras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ativas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com </a:t>
            </a:r>
            <a:r>
              <a:rPr lang="en-US" sz="1800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as </a:t>
            </a:r>
            <a:r>
              <a:rPr lang="en-US" sz="1800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seguintes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adaptações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: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 algn="l">
              <a:lnSpc>
                <a:spcPct val="141666"/>
              </a:lnSpc>
              <a:buClr>
                <a:srgbClr val="343A40"/>
              </a:buClr>
              <a:buChar char="•"/>
            </a:pPr>
            <a:r>
              <a:rPr lang="en-US" sz="1800" b="1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Estruturas</a:t>
            </a:r>
            <a:r>
              <a:rPr lang="en-US" sz="1800" b="1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1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Sensoriais</a:t>
            </a:r>
            <a:r>
              <a:rPr lang="en-US" sz="1800" b="1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: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Possuem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1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ocelos</a:t>
            </a:r>
            <a:r>
              <a:rPr lang="en-US" sz="1800" b="0" i="1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na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cabeça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,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estruturas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fotorreceptoras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que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evitam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a luz (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fototaxia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negativa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), e </a:t>
            </a:r>
            <a:r>
              <a:rPr lang="en-US" sz="1800" b="0" i="1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aurículas</a:t>
            </a:r>
            <a:r>
              <a:rPr lang="en-US" sz="1800" b="0" i="1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ricas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em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quimiorreceptores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laterais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.</a:t>
            </a:r>
          </a:p>
          <a:p>
            <a:pPr marL="228600" indent="-228600" algn="l">
              <a:lnSpc>
                <a:spcPct val="141666"/>
              </a:lnSpc>
              <a:buClr>
                <a:srgbClr val="343A40"/>
              </a:buClr>
              <a:buChar char="•"/>
            </a:pPr>
            <a:r>
              <a:rPr lang="en-US" sz="1800" b="1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Locomoção</a:t>
            </a:r>
            <a:r>
              <a:rPr lang="en-US" sz="1800" b="1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1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Deslizante</a:t>
            </a:r>
            <a:r>
              <a:rPr lang="en-US" sz="1800" b="1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: 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A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epiderme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ventral secreta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muco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e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usa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cílios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para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deslizar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no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substrato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.</a:t>
            </a:r>
          </a:p>
          <a:p>
            <a:pPr marL="228600" indent="-228600" algn="l">
              <a:lnSpc>
                <a:spcPct val="141666"/>
              </a:lnSpc>
              <a:buClr>
                <a:srgbClr val="343A40"/>
              </a:buClr>
              <a:buChar char="•"/>
            </a:pPr>
            <a:r>
              <a:rPr lang="en-US" sz="1800" b="1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Fissão</a:t>
            </a:r>
            <a:r>
              <a:rPr lang="en-US" sz="1800" b="1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e </a:t>
            </a:r>
            <a:r>
              <a:rPr lang="en-US" sz="1800" b="1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Células-tronco</a:t>
            </a:r>
            <a:r>
              <a:rPr lang="en-US" sz="1800" b="1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: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Apresentam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regeneração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bizarra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.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Podem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sofrer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fissão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transversal (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reprodução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assexuada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)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suportada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por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uma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alta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densidade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de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neoblastos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totipotentes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7112000" cy="12700"/>
          </a:xfrm>
          <a:prstGeom prst="roundRect">
            <a:avLst>
              <a:gd name="adj" fmla="val 0"/>
            </a:avLst>
          </a:prstGeom>
          <a:solidFill>
            <a:srgbClr val="DEE2E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101600" tIns="101600" rIns="101600" bIns="1016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016000" y="1016000"/>
            <a:ext cx="7112000" cy="63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20000"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0A25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Classe Cestoda: As Tênias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016000" y="1778000"/>
            <a:ext cx="7112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 dirty="0" err="1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Endoparasitas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016000" y="2794000"/>
            <a:ext cx="6858000" cy="4826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/>
          </a:bodyPr>
          <a:lstStyle/>
          <a:p>
            <a:pPr indent="0" algn="l">
              <a:lnSpc>
                <a:spcPct val="141666"/>
              </a:lnSpc>
              <a:defRPr/>
            </a:pP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Conhecidas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popularmente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como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solitárias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, as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tênias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habitam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o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trato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digestório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de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vertebrados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. O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corpo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é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estruturado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para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espoliar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recursos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: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 algn="l">
              <a:lnSpc>
                <a:spcPct val="141666"/>
              </a:lnSpc>
              <a:buClr>
                <a:srgbClr val="343A40"/>
              </a:buClr>
              <a:buChar char="•"/>
            </a:pPr>
            <a:r>
              <a:rPr lang="en-US" sz="1800" b="1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Escólex</a:t>
            </a:r>
            <a:r>
              <a:rPr lang="en-US" sz="1800" b="1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(Cabeça):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Apresenta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ventosas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musculares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e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frequentemente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ganchos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de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quitina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(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rostelo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) para se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fixar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firmemente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à mucosa intestinal do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hospedeiro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.</a:t>
            </a:r>
          </a:p>
          <a:p>
            <a:pPr marL="228600" indent="-228600" algn="l">
              <a:lnSpc>
                <a:spcPct val="141666"/>
              </a:lnSpc>
              <a:buClr>
                <a:srgbClr val="343A40"/>
              </a:buClr>
              <a:buChar char="•"/>
            </a:pPr>
            <a:r>
              <a:rPr lang="en-US" sz="1800" b="1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Colo: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Região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estreita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de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crescimento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de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onde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brotam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novos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segmentos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corporais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.</a:t>
            </a:r>
          </a:p>
          <a:p>
            <a:pPr marL="228600" indent="-228600" algn="l">
              <a:lnSpc>
                <a:spcPct val="141666"/>
              </a:lnSpc>
              <a:buClr>
                <a:srgbClr val="343A40"/>
              </a:buClr>
              <a:buChar char="•"/>
            </a:pPr>
            <a:r>
              <a:rPr lang="en-US" sz="1800" b="1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Estróbilo</a:t>
            </a:r>
            <a:r>
              <a:rPr lang="en-US" sz="1800" b="1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: 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Corpo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composto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por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anéis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individuais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chamados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1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proglotes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. As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maduras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possuem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ambos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os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sistemas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sexuais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para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realizar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 </a:t>
            </a:r>
            <a:r>
              <a:rPr lang="en-US" sz="1800" b="0" i="0" u="none" strike="noStrike" dirty="0" err="1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autofecundação</a:t>
            </a:r>
            <a:r>
              <a:rPr lang="en-US" sz="1800" b="0" i="0" u="none" strike="noStrike" dirty="0">
                <a:solidFill>
                  <a:srgbClr val="343A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erriweather, Noto Serif SC, serif"/>
              </a:rPr>
              <a:t>.</a:t>
            </a:r>
          </a:p>
        </p:txBody>
      </p:sp>
      <p:sp>
        <p:nvSpPr>
          <p:cNvPr id="6" name="AutoShape 6"/>
          <p:cNvSpPr/>
          <p:nvPr/>
        </p:nvSpPr>
        <p:spPr>
          <a:xfrm>
            <a:off x="8890000" y="1397000"/>
            <a:ext cx="6350000" cy="6350000"/>
          </a:xfrm>
          <a:prstGeom prst="roundRect">
            <a:avLst>
              <a:gd name="adj" fmla="val 0"/>
            </a:avLst>
          </a:prstGeom>
          <a:solidFill>
            <a:srgbClr val="F8F9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101600" tIns="101600" rIns="101600" bIns="1016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t="23" b="23"/>
          <a:stretch>
            <a:fillRect/>
          </a:stretch>
        </p:blipFill>
        <p:spPr>
          <a:xfrm>
            <a:off x="8890000" y="2413000"/>
            <a:ext cx="6350000" cy="4305300"/>
          </a:xfrm>
          <a:prstGeom prst="rect">
            <a:avLst/>
          </a:prstGeom>
          <a:noFill/>
          <a:ln w="25400">
            <a:noFill/>
            <a:prstDash val="solid"/>
          </a:ln>
        </p:spPr>
      </p:pic>
      <p:sp>
        <p:nvSpPr>
          <p:cNvPr id="8" name="AutoShape 8"/>
          <p:cNvSpPr/>
          <p:nvPr/>
        </p:nvSpPr>
        <p:spPr>
          <a:xfrm>
            <a:off x="8890000" y="6985000"/>
            <a:ext cx="6350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10000"/>
          </a:bodyPr>
          <a:lstStyle/>
          <a:p>
            <a:pPr indent="0" algn="ctr">
              <a:lnSpc>
                <a:spcPct val="116666"/>
              </a:lnSpc>
              <a:defRPr/>
            </a:pPr>
            <a:r>
              <a:rPr lang="en-US" sz="1200" b="0" i="0" u="none" strike="noStrike">
                <a:solidFill>
                  <a:srgbClr val="6C757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Fotomicrografia do escólex da Taenia solium corado, exibindo ventosas e ganchos.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63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20000"/>
          </a:bodyPr>
          <a:lstStyle/>
          <a:p>
            <a:pPr indent="0" algn="ctr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0A25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O Contraste Patológico da Tênia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016000" y="1460500"/>
            <a:ext cx="14224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Autofit/>
          </a:bodyPr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 dirty="0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A forma de </a:t>
            </a:r>
            <a:r>
              <a:rPr lang="en-US" sz="2000" b="1" i="0" u="none" strike="noStrike" dirty="0" err="1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contágio</a:t>
            </a:r>
            <a:r>
              <a:rPr lang="en-US" sz="2000" b="1" i="0" u="none" strike="noStrike" dirty="0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muda</a:t>
            </a:r>
            <a:r>
              <a:rPr lang="en-US" sz="2000" b="1" i="0" u="none" strike="noStrike" dirty="0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completamente</a:t>
            </a:r>
            <a:r>
              <a:rPr lang="en-US" sz="2000" b="1" i="0" u="none" strike="noStrike" dirty="0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 a </a:t>
            </a:r>
            <a:r>
              <a:rPr lang="en-US" sz="2000" b="1" i="0" u="none" strike="noStrike" dirty="0" err="1">
                <a:solidFill>
                  <a:srgbClr val="0083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Inter, Noto Sans SC, sans-serif"/>
              </a:rPr>
              <a:t>doença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778000" y="2286000"/>
            <a:ext cx="6096000" cy="5334000"/>
            <a:chOff x="1778000" y="2286000"/>
            <a:chExt cx="6096000" cy="5334000"/>
          </a:xfrm>
        </p:grpSpPr>
        <p:sp>
          <p:nvSpPr>
            <p:cNvPr id="5" name="AutoShape 5"/>
            <p:cNvSpPr/>
            <p:nvPr/>
          </p:nvSpPr>
          <p:spPr>
            <a:xfrm>
              <a:off x="1778000" y="2286000"/>
              <a:ext cx="6096000" cy="53340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100000"/>
              </a:srgbClr>
            </a:solidFill>
            <a:ln w="12700" cap="flat" cmpd="sng">
              <a:solidFill>
                <a:srgbClr val="DEE2E6">
                  <a:alpha val="100000"/>
                </a:srgbClr>
              </a:solidFill>
              <a:prstDash val="solid"/>
              <a:round/>
            </a:ln>
          </p:spPr>
          <p:txBody>
            <a:bodyPr wrap="square" lIns="101600" tIns="101600" rIns="101600" bIns="1016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AutoShape 6"/>
            <p:cNvSpPr/>
            <p:nvPr/>
          </p:nvSpPr>
          <p:spPr>
            <a:xfrm>
              <a:off x="1778000" y="2286000"/>
              <a:ext cx="6096000" cy="812800"/>
            </a:xfrm>
            <a:prstGeom prst="roundRect">
              <a:avLst>
                <a:gd name="adj" fmla="val 0"/>
              </a:avLst>
            </a:prstGeom>
            <a:solidFill>
              <a:srgbClr val="0A2540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AutoShape 7"/>
            <p:cNvSpPr/>
            <p:nvPr/>
          </p:nvSpPr>
          <p:spPr>
            <a:xfrm>
              <a:off x="2159000" y="2514600"/>
              <a:ext cx="5334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ctr" anchorCtr="0">
              <a:normAutofit fontScale="70000" lnSpcReduction="20000"/>
            </a:bodyPr>
            <a:lstStyle/>
            <a:p>
              <a:pPr indent="0" algn="ctr">
                <a:lnSpc>
                  <a:spcPct val="100000"/>
                </a:lnSpc>
                <a:defRPr/>
              </a:pPr>
              <a:r>
                <a:rPr lang="en-US" sz="2000" b="1" i="0" u="none" strike="noStrike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Inter, Noto Sans SC, sans-serif"/>
                </a:rPr>
                <a:t>TENÍASE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AutoShape 8"/>
            <p:cNvSpPr/>
            <p:nvPr/>
          </p:nvSpPr>
          <p:spPr>
            <a:xfrm>
              <a:off x="2286000" y="3556000"/>
              <a:ext cx="5080000" cy="3556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800" b="1" i="0" u="none" strike="noStrike" dirty="0" err="1">
                  <a:solidFill>
                    <a:srgbClr val="0A25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Ingestão</a:t>
              </a:r>
              <a:r>
                <a:rPr lang="en-US" sz="1800" b="1" i="0" u="none" strike="noStrike" dirty="0">
                  <a:solidFill>
                    <a:srgbClr val="0A25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: 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Carne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crua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ou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mal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passada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(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porco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ou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boi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)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contendo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a </a:t>
              </a:r>
              <a:r>
                <a:rPr lang="en-US" sz="18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larva </a:t>
              </a:r>
              <a:r>
                <a:rPr lang="en-US" sz="18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cisticerco</a:t>
              </a:r>
              <a:r>
                <a:rPr lang="en-US" sz="18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viva.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indent="0" algn="l">
                <a:lnSpc>
                  <a:spcPct val="133333"/>
                </a:lnSpc>
                <a:spcBef>
                  <a:spcPts val="1500"/>
                </a:spcBef>
              </a:pPr>
              <a:r>
                <a:rPr lang="en-US" sz="1800" b="1" i="0" u="none" strike="noStrike" dirty="0" err="1">
                  <a:solidFill>
                    <a:srgbClr val="0A25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Desenvolvimento</a:t>
              </a:r>
              <a:r>
                <a:rPr lang="en-US" sz="1800" b="1" i="0" u="none" strike="noStrike" dirty="0">
                  <a:solidFill>
                    <a:srgbClr val="0A25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: 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 larva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chega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ao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intestino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,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fixa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o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escólex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e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cresce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para a forma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adulta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(a "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solitária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").</a:t>
              </a:r>
            </a:p>
            <a:p>
              <a:pPr indent="0" algn="l">
                <a:lnSpc>
                  <a:spcPct val="133333"/>
                </a:lnSpc>
                <a:spcBef>
                  <a:spcPts val="1500"/>
                </a:spcBef>
              </a:pPr>
              <a:r>
                <a:rPr lang="en-US" sz="1800" b="1" i="0" u="none" strike="noStrike" dirty="0">
                  <a:solidFill>
                    <a:srgbClr val="0A25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 Papel Humano: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Atuamos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como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hospedeiro</a:t>
              </a:r>
              <a:r>
                <a:rPr lang="en-US" sz="18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definitivo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.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Os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sintomas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são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espoliação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de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nutrientes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,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dor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abdominal e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fraqueza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382000" y="2286000"/>
            <a:ext cx="6096000" cy="5334000"/>
            <a:chOff x="8382000" y="2286000"/>
            <a:chExt cx="6096000" cy="5334000"/>
          </a:xfrm>
        </p:grpSpPr>
        <p:sp>
          <p:nvSpPr>
            <p:cNvPr id="10" name="AutoShape 10"/>
            <p:cNvSpPr/>
            <p:nvPr/>
          </p:nvSpPr>
          <p:spPr>
            <a:xfrm>
              <a:off x="8382000" y="2286000"/>
              <a:ext cx="6096000" cy="53340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100000"/>
              </a:srgbClr>
            </a:solidFill>
            <a:ln w="12700" cap="flat" cmpd="sng">
              <a:solidFill>
                <a:srgbClr val="DEE2E6">
                  <a:alpha val="100000"/>
                </a:srgbClr>
              </a:solidFill>
              <a:prstDash val="solid"/>
              <a:round/>
            </a:ln>
          </p:spPr>
          <p:txBody>
            <a:bodyPr wrap="square" lIns="101600" tIns="101600" rIns="101600" bIns="1016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AutoShape 11"/>
            <p:cNvSpPr/>
            <p:nvPr/>
          </p:nvSpPr>
          <p:spPr>
            <a:xfrm>
              <a:off x="8382000" y="2286000"/>
              <a:ext cx="6096000" cy="812800"/>
            </a:xfrm>
            <a:prstGeom prst="roundRect">
              <a:avLst>
                <a:gd name="adj" fmla="val 0"/>
              </a:avLst>
            </a:prstGeom>
            <a:solidFill>
              <a:srgbClr val="00838F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AutoShape 12"/>
            <p:cNvSpPr/>
            <p:nvPr/>
          </p:nvSpPr>
          <p:spPr>
            <a:xfrm>
              <a:off x="8763000" y="2514600"/>
              <a:ext cx="5334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ctr" anchorCtr="0">
              <a:normAutofit fontScale="70000" lnSpcReduction="20000"/>
            </a:bodyPr>
            <a:lstStyle/>
            <a:p>
              <a:pPr indent="0" algn="ctr">
                <a:lnSpc>
                  <a:spcPct val="100000"/>
                </a:lnSpc>
                <a:defRPr/>
              </a:pPr>
              <a:r>
                <a:rPr lang="en-US" sz="2000" b="1" i="0" u="none" strike="noStrike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Inter, Noto Sans SC, sans-serif"/>
                </a:rPr>
                <a:t>CISTICERCOSE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AutoShape 13"/>
            <p:cNvSpPr/>
            <p:nvPr/>
          </p:nvSpPr>
          <p:spPr>
            <a:xfrm>
              <a:off x="8890000" y="3556000"/>
              <a:ext cx="5080000" cy="3556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800" b="1" i="0" u="none" strike="noStrike" dirty="0" err="1">
                  <a:solidFill>
                    <a:srgbClr val="0A25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Ingestão</a:t>
              </a:r>
              <a:r>
                <a:rPr lang="en-US" sz="1800" b="1" i="0" u="none" strike="noStrike" dirty="0">
                  <a:solidFill>
                    <a:srgbClr val="0A25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: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Água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ou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hortaliças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contaminadas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com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os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microscópicos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ovos</a:t>
              </a:r>
              <a:r>
                <a:rPr lang="en-US" sz="18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da Taenia solium.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indent="0" algn="l">
                <a:lnSpc>
                  <a:spcPct val="133333"/>
                </a:lnSpc>
                <a:spcBef>
                  <a:spcPts val="1500"/>
                </a:spcBef>
              </a:pPr>
              <a:r>
                <a:rPr lang="en-US" sz="1800" b="1" i="0" u="none" strike="noStrike" dirty="0" err="1">
                  <a:solidFill>
                    <a:srgbClr val="0A25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Desenvolvimento</a:t>
              </a:r>
              <a:r>
                <a:rPr lang="en-US" sz="1800" b="1" i="0" u="none" strike="noStrike" dirty="0">
                  <a:solidFill>
                    <a:srgbClr val="0A25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: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Os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ovos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eclodem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,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atravessam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a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parede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intestinal e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alojam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-se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nos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tecidos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para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formar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o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cisticerco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.</a:t>
              </a:r>
            </a:p>
            <a:p>
              <a:pPr indent="0" algn="l">
                <a:lnSpc>
                  <a:spcPct val="133333"/>
                </a:lnSpc>
                <a:spcBef>
                  <a:spcPts val="1500"/>
                </a:spcBef>
              </a:pPr>
              <a:r>
                <a:rPr lang="en-US" sz="1800" b="1" i="0" u="none" strike="noStrike" dirty="0">
                  <a:solidFill>
                    <a:srgbClr val="0A25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O Papel Humano: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Assumimos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o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papel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do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porco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(</a:t>
              </a:r>
              <a:r>
                <a:rPr lang="en-US" sz="18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hospedeiro</a:t>
              </a:r>
              <a:r>
                <a:rPr lang="en-US" sz="1800" b="1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1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intermediário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). Causa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severa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neurocisticercose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 no </a:t>
              </a:r>
              <a:r>
                <a:rPr lang="en-US" sz="1800" b="0" i="0" u="none" strike="noStrike" dirty="0" err="1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cérebro</a:t>
              </a:r>
              <a:r>
                <a:rPr lang="en-US" sz="1800" b="0" i="0" u="none" strike="noStrike" dirty="0">
                  <a:solidFill>
                    <a:srgbClr val="343A4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erriweather, Noto Serif SC, serif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childTnLst>
                        <p:par>
                          <p:cTn id="11" fill="hold">
                            <p:childTnLst>
                              <p:par>
                                <p:cTn id="12" presetID="53" presetClass="entr" presetSubtype="16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37250BE0-9C50-713A-F8CB-1009BA4DB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640" y="16166"/>
            <a:ext cx="11957504" cy="911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151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1041</Words>
  <Application>Microsoft Office PowerPoint</Application>
  <PresentationFormat>Personalizar</PresentationFormat>
  <Paragraphs>109</Paragraphs>
  <Slides>14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Arial</vt:lpstr>
      <vt:lpstr>Calibri</vt:lpstr>
      <vt:lpstr>Inter, Noto Sans SC, sans-serif</vt:lpstr>
      <vt:lpstr>Merriweather, Noto Serif SC, serif</vt:lpstr>
      <vt:lpstr>Office 主题​​</vt:lpstr>
      <vt:lpstr>默认主题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G. Flausino</cp:lastModifiedBy>
  <cp:revision>1</cp:revision>
  <dcterms:modified xsi:type="dcterms:W3CDTF">2026-07-31T16:00:49Z</dcterms:modified>
</cp:coreProperties>
</file>